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258" r:id="rId7"/>
    <p:sldId id="259" r:id="rId8"/>
    <p:sldId id="298" r:id="rId9"/>
    <p:sldId id="261" r:id="rId10"/>
    <p:sldId id="263" r:id="rId11"/>
    <p:sldId id="333" r:id="rId12"/>
    <p:sldId id="334" r:id="rId13"/>
    <p:sldId id="335" r:id="rId14"/>
    <p:sldId id="266" r:id="rId15"/>
    <p:sldId id="33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337" r:id="rId40"/>
    <p:sldId id="338" r:id="rId41"/>
    <p:sldId id="339" r:id="rId42"/>
    <p:sldId id="321" r:id="rId43"/>
    <p:sldId id="340" r:id="rId44"/>
    <p:sldId id="341"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nc4shiva/Data-Science-Capstone-Project/blob/main/Lab%20-%20Data%20Wrangling.ipynb" TargetMode="Externa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nc4shiva/Data-Science-Capstone-Project/blob/main/Lab%20-%20EDA%20with%20Visualization.ipynb"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nc4shiva/Data-Science-Capstone-Project/blob/main/Lab%20-%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nc4shiva/Data-Science-Capstone-Project/blob/main/06_SpaceX_Interactive_Visual_Analytics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nc4shiva/Data-Science-Capstone-Project/blob/main/SpaceX_Interactive_Visual_Analytics_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nc4shiva/Data-Science-Capstone-Project/blob/main/08_SpaceX_Predictive_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nc4shiva/Data-Science-Capstone-Project/blob/main/Lab%20-%20Data%20Collection%20API.ipynb"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nc4shiva/Data-Science-Capstone-Project/blob/main/Lab%20-%20Data%20Collection%20with%20Web%20Scraping.ipynb"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Shiva Shankar D S</a:t>
            </a:r>
          </a:p>
          <a:p>
            <a:r>
              <a:rPr lang="en-US" dirty="0">
                <a:solidFill>
                  <a:schemeClr val="bg2"/>
                </a:solidFill>
                <a:latin typeface="Abadi" panose="020B0604020104020204" pitchFamily="34" charset="0"/>
                <a:ea typeface="SF Pro" pitchFamily="2" charset="0"/>
                <a:cs typeface="SF Pro" pitchFamily="2" charset="0"/>
              </a:rPr>
              <a:t>24/02/2025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6337" y="936544"/>
            <a:ext cx="9820016" cy="1603375"/>
          </a:xfrm>
          <a:prstGeom prst="rect">
            <a:avLst/>
          </a:prstGeom>
        </p:spPr>
        <p:txBody>
          <a:bodyPr/>
          <a:lstStyle/>
          <a:p>
            <a:r>
              <a:rPr lang="en-US" sz="1800" dirty="0">
                <a:solidFill>
                  <a:srgbClr val="000000"/>
                </a:solidFill>
                <a:effectLst/>
                <a:latin typeface="Abadi" panose="020B0604020104020204" pitchFamily="34" charset="0"/>
              </a:rPr>
              <a:t>In the dataset, there are several cases where the booster did not land successfully.</a:t>
            </a:r>
          </a:p>
          <a:p>
            <a:pPr lvl="1"/>
            <a:r>
              <a:rPr lang="en-US" sz="1600" dirty="0">
                <a:solidFill>
                  <a:srgbClr val="000000"/>
                </a:solidFill>
                <a:effectLst/>
                <a:latin typeface="Abadi" panose="020B0604020104020204" pitchFamily="34" charset="0"/>
              </a:rPr>
              <a:t>True Ocean, True RTLS, and True ASDS mean the mission has been successful.</a:t>
            </a:r>
          </a:p>
          <a:p>
            <a:pPr lvl="1"/>
            <a:r>
              <a:rPr lang="en-US" sz="1600" dirty="0">
                <a:solidFill>
                  <a:srgbClr val="000000"/>
                </a:solidFill>
                <a:effectLst/>
                <a:latin typeface="Abadi" panose="020B0604020104020204" pitchFamily="34" charset="0"/>
              </a:rPr>
              <a:t>False Ocean, False RTLS, False ASDS means the mission was a failure.</a:t>
            </a:r>
          </a:p>
          <a:p>
            <a:r>
              <a:rPr lang="en-US" sz="1800" dirty="0">
                <a:solidFill>
                  <a:srgbClr val="000000"/>
                </a:solidFill>
                <a:effectLst/>
                <a:latin typeface="Abadi" panose="020B0604020104020204" pitchFamily="34" charset="0"/>
              </a:rPr>
              <a:t>We need to transform string variables into categorical variables where 1 means the mission has been successful and 0 means the mission was a failure.</a:t>
            </a:r>
          </a:p>
          <a:p>
            <a:r>
              <a:rPr lang="en-GB" sz="1800" dirty="0">
                <a:latin typeface="Abadi" panose="020B0604020104020204" pitchFamily="34" charset="0"/>
              </a:rPr>
              <a:t>The link to the notebook is</a:t>
            </a:r>
          </a:p>
          <a:p>
            <a:pPr marL="0" indent="0">
              <a:buNone/>
            </a:pPr>
            <a:r>
              <a:rPr lang="en-US" sz="1800" dirty="0">
                <a:latin typeface="Abadi" panose="020B0604020104020204" pitchFamily="34" charset="0"/>
                <a:hlinkClick r:id="rId2"/>
              </a:rPr>
              <a:t>https://github.com/snc4shiva/Data-Science-Capstone-Project/blob/main/Lab%20-%20Data%20Wrangling.ipynb</a:t>
            </a:r>
            <a:endParaRPr lang="en-US" sz="1800" dirty="0">
              <a:latin typeface="Abadi" panose="020B0604020104020204" pitchFamily="34" charset="0"/>
            </a:endParaRPr>
          </a:p>
          <a:p>
            <a:endParaRPr lang="en-US" sz="1800" dirty="0">
              <a:solidFill>
                <a:srgbClr val="000000"/>
              </a:solidFill>
              <a:effectLst/>
              <a:latin typeface="Helvetica" pitchFamily="2"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76337" y="49204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Wrangling</a:t>
            </a:r>
          </a:p>
        </p:txBody>
      </p:sp>
      <p:pic>
        <p:nvPicPr>
          <p:cNvPr id="3" name="Picture 2" descr="A screen shot of a computer&#10;&#10;Description automatically generated">
            <a:extLst>
              <a:ext uri="{FF2B5EF4-FFF2-40B4-BE49-F238E27FC236}">
                <a16:creationId xmlns:a16="http://schemas.microsoft.com/office/drawing/2014/main" id="{AE28C59B-094D-F396-B4E2-EDD0AB10F24A}"/>
              </a:ext>
            </a:extLst>
          </p:cNvPr>
          <p:cNvPicPr>
            <a:picLocks noChangeAspect="1"/>
          </p:cNvPicPr>
          <p:nvPr/>
        </p:nvPicPr>
        <p:blipFill>
          <a:blip r:embed="rId3"/>
          <a:stretch>
            <a:fillRect/>
          </a:stretch>
        </p:blipFill>
        <p:spPr>
          <a:xfrm>
            <a:off x="4288822" y="3498273"/>
            <a:ext cx="6286500" cy="25273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D8623DD-FC27-2BF7-CAAA-D782ABB3BC4C}"/>
              </a:ext>
            </a:extLst>
          </p:cNvPr>
          <p:cNvPicPr>
            <a:picLocks noChangeAspect="1"/>
          </p:cNvPicPr>
          <p:nvPr/>
        </p:nvPicPr>
        <p:blipFill>
          <a:blip r:embed="rId4"/>
          <a:srcRect l="4087"/>
          <a:stretch/>
        </p:blipFill>
        <p:spPr>
          <a:xfrm>
            <a:off x="1243584" y="3498273"/>
            <a:ext cx="3045238" cy="2971800"/>
          </a:xfrm>
          <a:prstGeom prst="rect">
            <a:avLst/>
          </a:prstGeom>
        </p:spPr>
      </p:pic>
    </p:spTree>
    <p:extLst>
      <p:ext uri="{BB962C8B-B14F-4D97-AF65-F5344CB8AC3E}">
        <p14:creationId xmlns:p14="http://schemas.microsoft.com/office/powerpoint/2010/main" val="329661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9057"/>
            <a:ext cx="5907236" cy="4351338"/>
          </a:xfrm>
          <a:prstGeom prst="rect">
            <a:avLst/>
          </a:prstGeom>
        </p:spPr>
        <p:txBody>
          <a:bodyPr lIns="91440" tIns="45720" rIns="91440" bIns="45720" anchor="t"/>
          <a:lstStyle/>
          <a:p>
            <a:pPr>
              <a:lnSpc>
                <a:spcPct val="100000"/>
              </a:lnSpc>
              <a:spcBef>
                <a:spcPts val="1400"/>
              </a:spcBef>
            </a:pPr>
            <a:r>
              <a:rPr lang="en-GB" sz="2200" dirty="0">
                <a:latin typeface="Abadi" panose="020B0604020104020204" pitchFamily="34" charset="0"/>
              </a:rPr>
              <a:t>We explored the data by visualizing the relationship between flight number and launch Site, payload and launch site, the success rate of each orbit type, flight number, and orbit type, and the launch success yearly trend.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2958AE7-7A51-9169-7707-D1FBB0BFC65A}"/>
              </a:ext>
            </a:extLst>
          </p:cNvPr>
          <p:cNvPicPr>
            <a:picLocks noChangeAspect="1"/>
          </p:cNvPicPr>
          <p:nvPr/>
        </p:nvPicPr>
        <p:blipFill>
          <a:blip r:embed="rId3"/>
          <a:stretch>
            <a:fillRect/>
          </a:stretch>
        </p:blipFill>
        <p:spPr>
          <a:xfrm>
            <a:off x="1074120" y="3520914"/>
            <a:ext cx="4896533" cy="2705478"/>
          </a:xfrm>
          <a:prstGeom prst="rect">
            <a:avLst/>
          </a:prstGeom>
        </p:spPr>
      </p:pic>
      <p:pic>
        <p:nvPicPr>
          <p:cNvPr id="8" name="Picture 7">
            <a:extLst>
              <a:ext uri="{FF2B5EF4-FFF2-40B4-BE49-F238E27FC236}">
                <a16:creationId xmlns:a16="http://schemas.microsoft.com/office/drawing/2014/main" id="{BCC8BAC6-EC7E-5726-BA5D-789B3D44E153}"/>
              </a:ext>
            </a:extLst>
          </p:cNvPr>
          <p:cNvPicPr>
            <a:picLocks noChangeAspect="1"/>
          </p:cNvPicPr>
          <p:nvPr/>
        </p:nvPicPr>
        <p:blipFill>
          <a:blip r:embed="rId4"/>
          <a:stretch>
            <a:fillRect/>
          </a:stretch>
        </p:blipFill>
        <p:spPr>
          <a:xfrm>
            <a:off x="6602819" y="1314466"/>
            <a:ext cx="4682792" cy="2953162"/>
          </a:xfrm>
          <a:prstGeom prst="rect">
            <a:avLst/>
          </a:prstGeom>
        </p:spPr>
      </p:pic>
      <p:sp>
        <p:nvSpPr>
          <p:cNvPr id="9" name="TextBox 8">
            <a:extLst>
              <a:ext uri="{FF2B5EF4-FFF2-40B4-BE49-F238E27FC236}">
                <a16:creationId xmlns:a16="http://schemas.microsoft.com/office/drawing/2014/main" id="{593ED245-0290-DBB6-49F4-06EE869CF09A}"/>
              </a:ext>
            </a:extLst>
          </p:cNvPr>
          <p:cNvSpPr txBox="1"/>
          <p:nvPr/>
        </p:nvSpPr>
        <p:spPr>
          <a:xfrm>
            <a:off x="6096000" y="4405382"/>
            <a:ext cx="5325989" cy="1785104"/>
          </a:xfrm>
          <a:prstGeom prst="rect">
            <a:avLst/>
          </a:prstGeom>
          <a:noFill/>
        </p:spPr>
        <p:txBody>
          <a:bodyPr wrap="square" rtlCol="0">
            <a:spAutoFit/>
          </a:bodyPr>
          <a:lstStyle/>
          <a:p>
            <a:pPr marL="285750" indent="-285750">
              <a:buFont typeface="Arial" panose="020B0604020202020204" pitchFamily="34" charset="0"/>
              <a:buChar char="•"/>
            </a:pPr>
            <a:r>
              <a:rPr lang="en-IN" sz="2200" dirty="0">
                <a:latin typeface="Abadi" panose="020B0604020104020204" pitchFamily="34" charset="0"/>
              </a:rPr>
              <a:t>The Link to the notebook is</a:t>
            </a:r>
          </a:p>
          <a:p>
            <a:r>
              <a:rPr lang="en-IN" sz="2200" dirty="0">
                <a:latin typeface="Abadi" panose="020B0604020104020204" pitchFamily="34" charset="0"/>
                <a:hlinkClick r:id="rId5"/>
              </a:rPr>
              <a:t>https://github.com/snc4shiva/Data-Science-Capstone-Project/blob/main/Lab%20-%20EDA%20with%20Visualization.ipynb</a:t>
            </a:r>
            <a:endParaRPr lang="en-IN" sz="2200"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graph with text and symbols&#10;&#10;Description automatically generated with medium confidence">
            <a:extLst>
              <a:ext uri="{FF2B5EF4-FFF2-40B4-BE49-F238E27FC236}">
                <a16:creationId xmlns:a16="http://schemas.microsoft.com/office/drawing/2014/main" id="{B7270060-6716-4591-AFE6-18D12A98816E}"/>
              </a:ext>
            </a:extLst>
          </p:cNvPr>
          <p:cNvPicPr>
            <a:picLocks noChangeAspect="1"/>
          </p:cNvPicPr>
          <p:nvPr/>
        </p:nvPicPr>
        <p:blipFill>
          <a:blip r:embed="rId2"/>
          <a:stretch>
            <a:fillRect/>
          </a:stretch>
        </p:blipFill>
        <p:spPr>
          <a:xfrm>
            <a:off x="770010" y="1454150"/>
            <a:ext cx="10687961" cy="4247058"/>
          </a:xfrm>
          <a:prstGeom prst="rect">
            <a:avLst/>
          </a:prstGeom>
        </p:spPr>
      </p:pic>
    </p:spTree>
    <p:extLst>
      <p:ext uri="{BB962C8B-B14F-4D97-AF65-F5344CB8AC3E}">
        <p14:creationId xmlns:p14="http://schemas.microsoft.com/office/powerpoint/2010/main" val="406221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1421990" cy="5046244"/>
          </a:xfrm>
          <a:prstGeom prst="rect">
            <a:avLst/>
          </a:prstGeom>
        </p:spPr>
        <p:txBody>
          <a:bodyPr lIns="91440" tIns="45720" rIns="91440" bIns="45720" anchor="t"/>
          <a:lstStyle/>
          <a:p>
            <a:pPr>
              <a:lnSpc>
                <a:spcPct val="100000"/>
              </a:lnSpc>
              <a:spcBef>
                <a:spcPts val="1400"/>
              </a:spcBef>
            </a:pPr>
            <a:r>
              <a:rPr lang="en-GB" sz="2200" dirty="0">
                <a:latin typeface="Abadi" panose="020B0604020104020204" pitchFamily="34" charset="0"/>
              </a:rPr>
              <a:t>We loaded the SpaceX dataset into a PostgreSQL database without leaving the jupyter notebook. </a:t>
            </a:r>
          </a:p>
          <a:p>
            <a:pPr>
              <a:lnSpc>
                <a:spcPct val="100000"/>
              </a:lnSpc>
              <a:spcBef>
                <a:spcPts val="1400"/>
              </a:spcBef>
            </a:pPr>
            <a:r>
              <a:rPr lang="en-GB" sz="2200" dirty="0">
                <a:latin typeface="Abadi" panose="020B0604020104020204" pitchFamily="34" charset="0"/>
              </a:rPr>
              <a:t>We applied EDA with SQL to get insight from the data. We wrote queries to find out for instance:</a:t>
            </a:r>
            <a:endParaRPr lang="en-US" sz="2200" dirty="0">
              <a:latin typeface="Abadi" panose="020B0604020104020204" pitchFamily="34" charset="0"/>
            </a:endParaRPr>
          </a:p>
          <a:p>
            <a:pPr marL="0" indent="0">
              <a:buNone/>
            </a:pPr>
            <a:r>
              <a:rPr lang="en-US" sz="2200" dirty="0">
                <a:latin typeface="Abadi" panose="020B0604020104020204" pitchFamily="34" charset="0"/>
              </a:rPr>
              <a:t>     - </a:t>
            </a:r>
            <a:r>
              <a:rPr lang="en-US" sz="2000" dirty="0">
                <a:latin typeface="Abadi" panose="020B0604020104020204" pitchFamily="34" charset="0"/>
              </a:rPr>
              <a:t>The names of the unique launch sites in the space mission.</a:t>
            </a:r>
          </a:p>
          <a:p>
            <a:pPr marL="0" indent="0">
              <a:buNone/>
            </a:pPr>
            <a:r>
              <a:rPr lang="en-GB" sz="2000" dirty="0">
                <a:latin typeface="Abadi" panose="020B0604020104020204" pitchFamily="34" charset="0"/>
              </a:rPr>
              <a:t>     - The total payload mass carried by boosters launched by NASA (CRS)</a:t>
            </a:r>
          </a:p>
          <a:p>
            <a:pPr marL="0" indent="0">
              <a:buNone/>
            </a:pPr>
            <a:r>
              <a:rPr lang="en-GB" sz="2000" dirty="0">
                <a:latin typeface="Abadi" panose="020B0604020104020204" pitchFamily="34" charset="0"/>
              </a:rPr>
              <a:t>     - The average payload mass carried by booster version F9 v1.1</a:t>
            </a:r>
          </a:p>
          <a:p>
            <a:pPr marL="0" indent="0">
              <a:buNone/>
            </a:pPr>
            <a:r>
              <a:rPr lang="en-GB" sz="2000" dirty="0">
                <a:latin typeface="Abadi" panose="020B0604020104020204" pitchFamily="34" charset="0"/>
              </a:rPr>
              <a:t>     - The total number of successful and failed mission outcomes</a:t>
            </a:r>
          </a:p>
          <a:p>
            <a:pPr marL="0" indent="0">
              <a:buNone/>
            </a:pPr>
            <a:r>
              <a:rPr lang="en-GB" sz="2000" dirty="0">
                <a:latin typeface="Abadi" panose="020B0604020104020204" pitchFamily="34" charset="0"/>
              </a:rPr>
              <a:t>     - The failed landing outcomes in drone ship, their booster version, and launch site names.</a:t>
            </a:r>
            <a:endParaRPr lang="en-US" sz="2000" dirty="0">
              <a:latin typeface="Abadi" panose="020B0604020104020204" pitchFamily="34" charset="0"/>
            </a:endParaRPr>
          </a:p>
          <a:p>
            <a:r>
              <a:rPr lang="en-US" sz="2200" dirty="0">
                <a:latin typeface="Abadi" panose="020B0604020104020204" pitchFamily="34" charset="0"/>
              </a:rPr>
              <a:t>The link to the notebook is </a:t>
            </a:r>
          </a:p>
          <a:p>
            <a:pPr marL="0" indent="0">
              <a:buNone/>
            </a:pPr>
            <a:r>
              <a:rPr lang="en-US" sz="2200" dirty="0">
                <a:latin typeface="Abadi" panose="020B0604020104020204" pitchFamily="34" charset="0"/>
                <a:hlinkClick r:id="rId3"/>
              </a:rPr>
              <a:t>https://github.com/snc4shiva/Data-Science-Capstone-Project/blob/main/Lab%20-%20EDA%20with%20SQL.ipynb</a:t>
            </a:r>
            <a:endParaRPr lang="en-US" sz="2200" dirty="0">
              <a:latin typeface="Abadi" panose="020B0604020104020204" pitchFamily="34" charset="0"/>
            </a:endParaRP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6"/>
            <a:ext cx="10515600" cy="5360076"/>
          </a:xfrm>
          <a:prstGeom prst="rect">
            <a:avLst/>
          </a:prstGeom>
        </p:spPr>
        <p:txBody>
          <a:bodyPr>
            <a:normAutofit lnSpcReduction="10000"/>
          </a:bodyPr>
          <a:lstStyle/>
          <a:p>
            <a:pPr>
              <a:lnSpc>
                <a:spcPct val="100000"/>
              </a:lnSpc>
              <a:spcBef>
                <a:spcPts val="1400"/>
              </a:spcBef>
            </a:pPr>
            <a:r>
              <a:rPr lang="en-GB" sz="2200" dirty="0">
                <a:latin typeface="Abadi" panose="020B0604020104020204" pitchFamily="34" charset="0"/>
              </a:rPr>
              <a:t>We marked all launch sites and added map objects such as markers, circles, and lines to mark the success or failure of launches for each site on the folium map. </a:t>
            </a:r>
          </a:p>
          <a:p>
            <a:pPr>
              <a:lnSpc>
                <a:spcPct val="100000"/>
              </a:lnSpc>
              <a:spcBef>
                <a:spcPts val="1400"/>
              </a:spcBef>
            </a:pPr>
            <a:r>
              <a:rPr lang="en-GB" sz="2200" dirty="0">
                <a:latin typeface="Abadi" panose="020B0604020104020204" pitchFamily="34" charset="0"/>
              </a:rPr>
              <a:t>We assigned the feature launch outcomes (failure or success) to class 0 and 1. i.e., 0 for failure, and 1 for success.</a:t>
            </a:r>
          </a:p>
          <a:p>
            <a:pPr>
              <a:lnSpc>
                <a:spcPct val="100000"/>
              </a:lnSpc>
              <a:spcBef>
                <a:spcPts val="1400"/>
              </a:spcBef>
            </a:pPr>
            <a:r>
              <a:rPr lang="en-GB" sz="2200" dirty="0">
                <a:latin typeface="Abadi" panose="020B0604020104020204" pitchFamily="34" charset="0"/>
              </a:rPr>
              <a:t>Using the color-labeled marker clusters, we identified which launch sites have relatively high success rates. </a:t>
            </a:r>
          </a:p>
          <a:p>
            <a:pPr>
              <a:lnSpc>
                <a:spcPct val="100000"/>
              </a:lnSpc>
              <a:spcBef>
                <a:spcPts val="1400"/>
              </a:spcBef>
            </a:pPr>
            <a:r>
              <a:rPr lang="en-GB" sz="2200" dirty="0">
                <a:latin typeface="Abadi" panose="020B0604020104020204" pitchFamily="34" charset="0"/>
              </a:rPr>
              <a:t>We calculated the distances between a launch site to its proximities. We answered some questions for instance:</a:t>
            </a:r>
          </a:p>
          <a:p>
            <a:pPr marL="0" indent="0">
              <a:lnSpc>
                <a:spcPct val="100000"/>
              </a:lnSpc>
              <a:spcBef>
                <a:spcPts val="1400"/>
              </a:spcBef>
              <a:buNone/>
            </a:pPr>
            <a:r>
              <a:rPr lang="en-GB" sz="2200" dirty="0">
                <a:latin typeface="Abadi" panose="020B0604020104020204" pitchFamily="34" charset="0"/>
              </a:rPr>
              <a:t>    - </a:t>
            </a:r>
            <a:r>
              <a:rPr lang="en-GB" sz="2000" dirty="0">
                <a:latin typeface="Abadi" panose="020B0604020104020204" pitchFamily="34" charset="0"/>
              </a:rPr>
              <a:t>Are launch sites near railways, highways, and coastlines. </a:t>
            </a:r>
          </a:p>
          <a:p>
            <a:pPr marL="0" indent="0">
              <a:lnSpc>
                <a:spcPct val="100000"/>
              </a:lnSpc>
              <a:spcBef>
                <a:spcPts val="1400"/>
              </a:spcBef>
              <a:buNone/>
            </a:pPr>
            <a:r>
              <a:rPr lang="en-GB" sz="2000" dirty="0">
                <a:latin typeface="Abadi" panose="020B0604020104020204" pitchFamily="34" charset="0"/>
              </a:rPr>
              <a:t>    - Do launch sites keep a certain distance away from cities? </a:t>
            </a:r>
          </a:p>
          <a:p>
            <a:pPr>
              <a:lnSpc>
                <a:spcPct val="100000"/>
              </a:lnSpc>
              <a:spcBef>
                <a:spcPts val="1400"/>
              </a:spcBef>
            </a:pPr>
            <a:r>
              <a:rPr lang="en-US" sz="2000" dirty="0">
                <a:latin typeface="Abadi" panose="020B0604020104020204" pitchFamily="34" charset="0"/>
              </a:rPr>
              <a:t>The link to the notebook is</a:t>
            </a:r>
          </a:p>
          <a:p>
            <a:pPr marL="0" indent="0">
              <a:lnSpc>
                <a:spcPct val="100000"/>
              </a:lnSpc>
              <a:spcBef>
                <a:spcPts val="1400"/>
              </a:spcBef>
              <a:buNone/>
            </a:pPr>
            <a:r>
              <a:rPr lang="en-US" sz="2000" dirty="0">
                <a:latin typeface="Abadi" panose="020B0604020104020204" pitchFamily="34" charset="0"/>
                <a:hlinkClick r:id="rId3"/>
              </a:rPr>
              <a:t>https://github.com/snc4shiva/Data-Science-Capstone-Project/blob/main/06_SpaceX_Interactive_Visual_Analytics_Folium.ipynb</a:t>
            </a:r>
            <a:endParaRPr lang="en-US" sz="20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2200" dirty="0">
                <a:latin typeface="Abadi" panose="020B0604020104020204" pitchFamily="34" charset="0"/>
              </a:rPr>
              <a:t>We built an interactive dashboard with Plotly dash.</a:t>
            </a:r>
          </a:p>
          <a:p>
            <a:pPr>
              <a:lnSpc>
                <a:spcPct val="100000"/>
              </a:lnSpc>
              <a:spcBef>
                <a:spcPts val="1400"/>
              </a:spcBef>
            </a:pPr>
            <a:r>
              <a:rPr lang="en-GB" sz="2200" dirty="0">
                <a:latin typeface="Abadi" panose="020B0604020104020204" pitchFamily="34" charset="0"/>
              </a:rPr>
              <a:t>We plotted pie charts showing the total launches by certain sites.</a:t>
            </a:r>
          </a:p>
          <a:p>
            <a:pPr>
              <a:lnSpc>
                <a:spcPct val="100000"/>
              </a:lnSpc>
              <a:spcBef>
                <a:spcPts val="1400"/>
              </a:spcBef>
            </a:pPr>
            <a:r>
              <a:rPr lang="en-GB" sz="2200" dirty="0">
                <a:latin typeface="Abadi" panose="020B0604020104020204" pitchFamily="34" charset="0"/>
              </a:rPr>
              <a:t>We plotted a scatter graph showing the relationship between Outcome and Payload Mass (Kg) for the different booster versions.  </a:t>
            </a:r>
          </a:p>
          <a:p>
            <a:pPr>
              <a:lnSpc>
                <a:spcPct val="100000"/>
              </a:lnSpc>
              <a:spcBef>
                <a:spcPts val="1400"/>
              </a:spcBef>
            </a:pPr>
            <a:r>
              <a:rPr lang="en-GB" sz="2200" dirty="0">
                <a:latin typeface="Abadi" panose="020B0604020104020204" pitchFamily="34" charset="0"/>
              </a:rPr>
              <a:t>The link to the notebook is</a:t>
            </a:r>
          </a:p>
          <a:p>
            <a:pPr marL="0" indent="0">
              <a:lnSpc>
                <a:spcPct val="100000"/>
              </a:lnSpc>
              <a:spcBef>
                <a:spcPts val="1400"/>
              </a:spcBef>
              <a:buNone/>
            </a:pPr>
            <a:r>
              <a:rPr lang="en-US" sz="2200" dirty="0">
                <a:latin typeface="Abadi" panose="020B0604020104020204" pitchFamily="34" charset="0"/>
                <a:hlinkClick r:id="rId3"/>
              </a:rPr>
              <a:t>https://github.com/snc4shiva/Data-Science-Capstone-Project/blob/main/SpaceX_Interactive_Visual_Analytics_Plotly.py</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loaded the data using NumPy and pandas, transformed the data, and split our data into training and testing. </a:t>
            </a:r>
          </a:p>
          <a:p>
            <a:pPr>
              <a:lnSpc>
                <a:spcPct val="100000"/>
              </a:lnSpc>
              <a:spcBef>
                <a:spcPts val="1400"/>
              </a:spcBef>
            </a:pPr>
            <a:r>
              <a:rPr lang="en-GB" sz="2200" dirty="0">
                <a:latin typeface="Abadi" panose="020B0604020104020204" pitchFamily="34" charset="0"/>
              </a:rPr>
              <a:t>We built different machine-learning models and tuned different hyperparameters using GridSearchCV. </a:t>
            </a:r>
          </a:p>
          <a:p>
            <a:pPr>
              <a:lnSpc>
                <a:spcPct val="100000"/>
              </a:lnSpc>
              <a:spcBef>
                <a:spcPts val="1400"/>
              </a:spcBef>
            </a:pPr>
            <a:r>
              <a:rPr lang="en-GB" sz="2200" dirty="0">
                <a:latin typeface="Abadi" panose="020B0604020104020204" pitchFamily="34" charset="0"/>
              </a:rPr>
              <a:t>We used accuracy as the metric for our model and improved the model using feature engineering and algorithm tuning. </a:t>
            </a:r>
          </a:p>
          <a:p>
            <a:pPr>
              <a:lnSpc>
                <a:spcPct val="100000"/>
              </a:lnSpc>
              <a:spcBef>
                <a:spcPts val="1400"/>
              </a:spcBef>
            </a:pPr>
            <a:r>
              <a:rPr lang="en-GB" sz="2200" dirty="0">
                <a:latin typeface="Abadi" panose="020B0604020104020204" pitchFamily="34" charset="0"/>
              </a:rPr>
              <a:t>We found the best-performing classification model. </a:t>
            </a:r>
          </a:p>
          <a:p>
            <a:pPr>
              <a:lnSpc>
                <a:spcPct val="100000"/>
              </a:lnSpc>
              <a:spcBef>
                <a:spcPts val="1400"/>
              </a:spcBef>
            </a:pPr>
            <a:r>
              <a:rPr lang="en-GB" sz="2200" dirty="0">
                <a:latin typeface="Abadi" panose="020B0604020104020204" pitchFamily="34" charset="0"/>
              </a:rPr>
              <a:t>The link to the notebook is</a:t>
            </a:r>
          </a:p>
          <a:p>
            <a:pPr marL="0" indent="0">
              <a:lnSpc>
                <a:spcPct val="100000"/>
              </a:lnSpc>
              <a:spcBef>
                <a:spcPts val="1400"/>
              </a:spcBef>
              <a:buNone/>
            </a:pPr>
            <a:r>
              <a:rPr lang="en-GB" sz="2200" dirty="0">
                <a:latin typeface="Abadi" panose="020B0604020104020204" pitchFamily="34" charset="0"/>
                <a:hlinkClick r:id="rId3"/>
              </a:rPr>
              <a:t>https://github.com/snc4shiva/Data-Science-Capstone-Project/blob/main/08_SpaceX_Predictive_Analytics.ipynb</a:t>
            </a:r>
            <a:endParaRPr lang="en-GB" sz="2200" dirty="0">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1481770"/>
            <a:ext cx="10788868" cy="4837580"/>
          </a:xfrm>
          <a:prstGeom prst="rect">
            <a:avLst/>
          </a:prstGeom>
        </p:spPr>
        <p:txBody>
          <a:bodyPr>
            <a:noAutofit/>
          </a:bodyPr>
          <a:lstStyle/>
          <a:p>
            <a:pPr marL="240665" indent="-227965">
              <a:lnSpc>
                <a:spcPct val="100000"/>
              </a:lnSpc>
              <a:spcBef>
                <a:spcPts val="1505"/>
              </a:spcBef>
              <a:buFont typeface="Arial MT"/>
              <a:buChar char="•"/>
              <a:tabLst>
                <a:tab pos="240665" algn="l"/>
              </a:tabLst>
            </a:pPr>
            <a:r>
              <a:rPr lang="en-GB" sz="1600" spc="-45" dirty="0">
                <a:solidFill>
                  <a:srgbClr val="292929"/>
                </a:solidFill>
                <a:latin typeface="Abadi" panose="020B0604020104020204" pitchFamily="34" charset="0"/>
                <a:cs typeface="Microsoft Sans Serif"/>
              </a:rPr>
              <a:t>Earlier</a:t>
            </a:r>
            <a:r>
              <a:rPr lang="en-GB" sz="1600" spc="-90"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flights</a:t>
            </a:r>
            <a:r>
              <a:rPr lang="en-GB" sz="1600" spc="-6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had</a:t>
            </a:r>
            <a:r>
              <a:rPr lang="en-GB" sz="1600" spc="-6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a</a:t>
            </a:r>
            <a:r>
              <a:rPr lang="en-GB" sz="1600" spc="-6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lower</a:t>
            </a:r>
            <a:r>
              <a:rPr lang="en-GB" sz="1600" spc="-65" dirty="0">
                <a:solidFill>
                  <a:srgbClr val="292929"/>
                </a:solidFill>
                <a:latin typeface="Abadi" panose="020B0604020104020204" pitchFamily="34" charset="0"/>
                <a:cs typeface="Microsoft Sans Serif"/>
              </a:rPr>
              <a:t> </a:t>
            </a:r>
            <a:r>
              <a:rPr lang="en-GB" sz="1600" spc="-114" dirty="0">
                <a:solidFill>
                  <a:srgbClr val="292929"/>
                </a:solidFill>
                <a:latin typeface="Abadi" panose="020B0604020104020204" pitchFamily="34" charset="0"/>
                <a:cs typeface="Microsoft Sans Serif"/>
              </a:rPr>
              <a:t>success</a:t>
            </a:r>
            <a:r>
              <a:rPr lang="en-GB" sz="1600" spc="-30"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rate</a:t>
            </a:r>
            <a:r>
              <a:rPr lang="en-GB" sz="1600" spc="-55" dirty="0">
                <a:solidFill>
                  <a:srgbClr val="292929"/>
                </a:solidFill>
                <a:latin typeface="Abadi" panose="020B0604020104020204" pitchFamily="34" charset="0"/>
                <a:cs typeface="Microsoft Sans Serif"/>
              </a:rPr>
              <a:t> </a:t>
            </a:r>
            <a:r>
              <a:rPr lang="en-GB" sz="1600" spc="-20" dirty="0">
                <a:solidFill>
                  <a:srgbClr val="292929"/>
                </a:solidFill>
                <a:latin typeface="Abadi" panose="020B0604020104020204" pitchFamily="34" charset="0"/>
                <a:cs typeface="Microsoft Sans Serif"/>
              </a:rPr>
              <a:t>(blue</a:t>
            </a:r>
            <a:r>
              <a:rPr lang="en-GB" sz="1600" spc="-65" dirty="0">
                <a:solidFill>
                  <a:srgbClr val="292929"/>
                </a:solidFill>
                <a:latin typeface="Abadi" panose="020B0604020104020204" pitchFamily="34" charset="0"/>
                <a:cs typeface="Microsoft Sans Serif"/>
              </a:rPr>
              <a:t> </a:t>
            </a:r>
            <a:r>
              <a:rPr lang="en-GB" sz="1600" spc="165" dirty="0">
                <a:solidFill>
                  <a:srgbClr val="292929"/>
                </a:solidFill>
                <a:latin typeface="Abadi" panose="020B0604020104020204" pitchFamily="34" charset="0"/>
                <a:cs typeface="Microsoft Sans Serif"/>
              </a:rPr>
              <a:t>=</a:t>
            </a:r>
            <a:r>
              <a:rPr lang="en-GB" sz="1600" spc="-60" dirty="0">
                <a:solidFill>
                  <a:srgbClr val="292929"/>
                </a:solidFill>
                <a:latin typeface="Abadi" panose="020B0604020104020204" pitchFamily="34" charset="0"/>
                <a:cs typeface="Microsoft Sans Serif"/>
              </a:rPr>
              <a:t> </a:t>
            </a:r>
            <a:r>
              <a:rPr lang="en-GB" sz="1600" spc="-10" dirty="0">
                <a:solidFill>
                  <a:srgbClr val="292929"/>
                </a:solidFill>
                <a:latin typeface="Abadi" panose="020B0604020104020204" pitchFamily="34" charset="0"/>
                <a:cs typeface="Microsoft Sans Serif"/>
              </a:rPr>
              <a:t>fail)</a:t>
            </a:r>
            <a:endParaRPr lang="en-GB" sz="1600" dirty="0">
              <a:latin typeface="Abadi" panose="020B0604020104020204" pitchFamily="34" charset="0"/>
              <a:cs typeface="Microsoft Sans Serif"/>
            </a:endParaRPr>
          </a:p>
          <a:p>
            <a:pPr marL="195580" indent="-182880">
              <a:lnSpc>
                <a:spcPct val="100000"/>
              </a:lnSpc>
              <a:spcBef>
                <a:spcPts val="1400"/>
              </a:spcBef>
              <a:buChar char="•"/>
              <a:tabLst>
                <a:tab pos="195580" algn="l"/>
              </a:tabLst>
            </a:pPr>
            <a:r>
              <a:rPr lang="en-GB" sz="1600" spc="-25" dirty="0">
                <a:solidFill>
                  <a:srgbClr val="292929"/>
                </a:solidFill>
                <a:latin typeface="Abadi" panose="020B0604020104020204" pitchFamily="34" charset="0"/>
                <a:cs typeface="Microsoft Sans Serif"/>
              </a:rPr>
              <a:t>Later</a:t>
            </a:r>
            <a:r>
              <a:rPr lang="en-GB" sz="1600" spc="-8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flights</a:t>
            </a:r>
            <a:r>
              <a:rPr lang="en-GB" sz="1600" spc="-6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had</a:t>
            </a:r>
            <a:r>
              <a:rPr lang="en-GB" sz="1600" spc="-60"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a</a:t>
            </a:r>
            <a:r>
              <a:rPr lang="en-GB" sz="1600" spc="-65" dirty="0">
                <a:solidFill>
                  <a:srgbClr val="292929"/>
                </a:solidFill>
                <a:latin typeface="Abadi" panose="020B0604020104020204" pitchFamily="34" charset="0"/>
                <a:cs typeface="Microsoft Sans Serif"/>
              </a:rPr>
              <a:t> </a:t>
            </a:r>
            <a:r>
              <a:rPr lang="en-GB" sz="1600" spc="-10" dirty="0">
                <a:solidFill>
                  <a:srgbClr val="292929"/>
                </a:solidFill>
                <a:latin typeface="Abadi" panose="020B0604020104020204" pitchFamily="34" charset="0"/>
                <a:cs typeface="Microsoft Sans Serif"/>
              </a:rPr>
              <a:t>higher</a:t>
            </a:r>
            <a:r>
              <a:rPr lang="en-GB" sz="1600" spc="-60" dirty="0">
                <a:solidFill>
                  <a:srgbClr val="292929"/>
                </a:solidFill>
                <a:latin typeface="Abadi" panose="020B0604020104020204" pitchFamily="34" charset="0"/>
                <a:cs typeface="Microsoft Sans Serif"/>
              </a:rPr>
              <a:t> </a:t>
            </a:r>
            <a:r>
              <a:rPr lang="en-GB" sz="1600" spc="-120" dirty="0">
                <a:solidFill>
                  <a:srgbClr val="292929"/>
                </a:solidFill>
                <a:latin typeface="Abadi" panose="020B0604020104020204" pitchFamily="34" charset="0"/>
                <a:cs typeface="Microsoft Sans Serif"/>
              </a:rPr>
              <a:t>success</a:t>
            </a:r>
            <a:r>
              <a:rPr lang="en-GB" sz="1600" spc="-30"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rate</a:t>
            </a:r>
            <a:r>
              <a:rPr lang="en-GB" sz="1600" spc="-55" dirty="0">
                <a:solidFill>
                  <a:srgbClr val="292929"/>
                </a:solidFill>
                <a:latin typeface="Abadi" panose="020B0604020104020204" pitchFamily="34" charset="0"/>
                <a:cs typeface="Microsoft Sans Serif"/>
              </a:rPr>
              <a:t> </a:t>
            </a:r>
            <a:r>
              <a:rPr lang="en-GB" sz="1600" spc="-60" dirty="0">
                <a:solidFill>
                  <a:srgbClr val="292929"/>
                </a:solidFill>
                <a:latin typeface="Abadi" panose="020B0604020104020204" pitchFamily="34" charset="0"/>
                <a:cs typeface="Microsoft Sans Serif"/>
              </a:rPr>
              <a:t>(orange</a:t>
            </a:r>
            <a:r>
              <a:rPr lang="en-GB" sz="1600" spc="-55" dirty="0">
                <a:solidFill>
                  <a:srgbClr val="292929"/>
                </a:solidFill>
                <a:latin typeface="Abadi" panose="020B0604020104020204" pitchFamily="34" charset="0"/>
                <a:cs typeface="Microsoft Sans Serif"/>
              </a:rPr>
              <a:t> </a:t>
            </a:r>
            <a:r>
              <a:rPr lang="en-GB" sz="1600" spc="165" dirty="0">
                <a:solidFill>
                  <a:srgbClr val="292929"/>
                </a:solidFill>
                <a:latin typeface="Abadi" panose="020B0604020104020204" pitchFamily="34" charset="0"/>
                <a:cs typeface="Microsoft Sans Serif"/>
              </a:rPr>
              <a:t>=</a:t>
            </a:r>
            <a:r>
              <a:rPr lang="en-GB" sz="1600" spc="-65" dirty="0">
                <a:solidFill>
                  <a:srgbClr val="292929"/>
                </a:solidFill>
                <a:latin typeface="Abadi" panose="020B0604020104020204" pitchFamily="34" charset="0"/>
                <a:cs typeface="Microsoft Sans Serif"/>
              </a:rPr>
              <a:t> </a:t>
            </a:r>
            <a:r>
              <a:rPr lang="en-GB" sz="1600" spc="-10" dirty="0">
                <a:solidFill>
                  <a:srgbClr val="292929"/>
                </a:solidFill>
                <a:latin typeface="Abadi" panose="020B0604020104020204" pitchFamily="34" charset="0"/>
                <a:cs typeface="Microsoft Sans Serif"/>
              </a:rPr>
              <a:t>success)</a:t>
            </a:r>
            <a:endParaRPr lang="en-GB" sz="1600" dirty="0">
              <a:latin typeface="Abadi" panose="020B0604020104020204" pitchFamily="34" charset="0"/>
              <a:cs typeface="Microsoft Sans Serif"/>
            </a:endParaRPr>
          </a:p>
          <a:p>
            <a:pPr marL="195580" indent="-182880">
              <a:lnSpc>
                <a:spcPct val="100000"/>
              </a:lnSpc>
              <a:spcBef>
                <a:spcPts val="1410"/>
              </a:spcBef>
              <a:buChar char="•"/>
              <a:tabLst>
                <a:tab pos="195580" algn="l"/>
              </a:tabLst>
            </a:pPr>
            <a:r>
              <a:rPr lang="en-GB" sz="1600" spc="-10" dirty="0">
                <a:solidFill>
                  <a:srgbClr val="292929"/>
                </a:solidFill>
                <a:latin typeface="Abadi" panose="020B0604020104020204" pitchFamily="34" charset="0"/>
                <a:cs typeface="Microsoft Sans Serif"/>
              </a:rPr>
              <a:t>Around</a:t>
            </a:r>
            <a:r>
              <a:rPr lang="en-GB" sz="1600" spc="-140"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half</a:t>
            </a:r>
            <a:r>
              <a:rPr lang="en-GB" sz="1600" spc="-5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of</a:t>
            </a:r>
            <a:r>
              <a:rPr lang="en-GB" sz="1600" spc="-25" dirty="0">
                <a:solidFill>
                  <a:srgbClr val="292929"/>
                </a:solidFill>
                <a:latin typeface="Abadi" panose="020B0604020104020204" pitchFamily="34" charset="0"/>
                <a:cs typeface="Microsoft Sans Serif"/>
              </a:rPr>
              <a:t> the </a:t>
            </a:r>
            <a:r>
              <a:rPr lang="en-GB" sz="1600" spc="-80" dirty="0">
                <a:solidFill>
                  <a:srgbClr val="292929"/>
                </a:solidFill>
                <a:latin typeface="Abadi" panose="020B0604020104020204" pitchFamily="34" charset="0"/>
                <a:cs typeface="Microsoft Sans Serif"/>
              </a:rPr>
              <a:t>launches</a:t>
            </a:r>
            <a:r>
              <a:rPr lang="en-GB" sz="1600" spc="-25" dirty="0">
                <a:solidFill>
                  <a:srgbClr val="292929"/>
                </a:solidFill>
                <a:latin typeface="Abadi" panose="020B0604020104020204" pitchFamily="34" charset="0"/>
                <a:cs typeface="Microsoft Sans Serif"/>
              </a:rPr>
              <a:t> </a:t>
            </a:r>
            <a:r>
              <a:rPr lang="en-GB" sz="1600" spc="-30" dirty="0">
                <a:solidFill>
                  <a:srgbClr val="292929"/>
                </a:solidFill>
                <a:latin typeface="Abadi" panose="020B0604020104020204" pitchFamily="34" charset="0"/>
                <a:cs typeface="Microsoft Sans Serif"/>
              </a:rPr>
              <a:t>were</a:t>
            </a:r>
            <a:r>
              <a:rPr lang="en-GB" sz="1600" spc="-1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from the </a:t>
            </a:r>
            <a:r>
              <a:rPr lang="en-GB" sz="1600" spc="-250" dirty="0">
                <a:solidFill>
                  <a:srgbClr val="292929"/>
                </a:solidFill>
                <a:latin typeface="Abadi" panose="020B0604020104020204" pitchFamily="34" charset="0"/>
                <a:cs typeface="Microsoft Sans Serif"/>
              </a:rPr>
              <a:t>CCAFS</a:t>
            </a:r>
            <a:r>
              <a:rPr lang="en-GB" sz="1600" spc="75" dirty="0">
                <a:solidFill>
                  <a:srgbClr val="292929"/>
                </a:solidFill>
                <a:latin typeface="Abadi" panose="020B0604020104020204" pitchFamily="34" charset="0"/>
                <a:cs typeface="Microsoft Sans Serif"/>
              </a:rPr>
              <a:t> </a:t>
            </a:r>
            <a:r>
              <a:rPr lang="en-GB" sz="1600" spc="-250" dirty="0">
                <a:solidFill>
                  <a:srgbClr val="292929"/>
                </a:solidFill>
                <a:latin typeface="Abadi" panose="020B0604020104020204" pitchFamily="34" charset="0"/>
                <a:cs typeface="Microsoft Sans Serif"/>
              </a:rPr>
              <a:t>SLC</a:t>
            </a:r>
            <a:r>
              <a:rPr lang="en-GB" sz="1600" spc="75" dirty="0">
                <a:solidFill>
                  <a:srgbClr val="292929"/>
                </a:solidFill>
                <a:latin typeface="Abadi" panose="020B0604020104020204" pitchFamily="34" charset="0"/>
                <a:cs typeface="Microsoft Sans Serif"/>
              </a:rPr>
              <a:t> </a:t>
            </a:r>
            <a:r>
              <a:rPr lang="en-GB" sz="1600" spc="100" dirty="0">
                <a:solidFill>
                  <a:srgbClr val="292929"/>
                </a:solidFill>
                <a:latin typeface="Abadi" panose="020B0604020104020204" pitchFamily="34" charset="0"/>
                <a:cs typeface="Microsoft Sans Serif"/>
              </a:rPr>
              <a:t>40</a:t>
            </a:r>
            <a:r>
              <a:rPr lang="en-GB" sz="1600" spc="-20" dirty="0">
                <a:solidFill>
                  <a:srgbClr val="292929"/>
                </a:solidFill>
                <a:latin typeface="Abadi" panose="020B0604020104020204" pitchFamily="34" charset="0"/>
                <a:cs typeface="Microsoft Sans Serif"/>
              </a:rPr>
              <a:t> </a:t>
            </a:r>
            <a:r>
              <a:rPr lang="en-GB" sz="1600" spc="-50" dirty="0">
                <a:solidFill>
                  <a:srgbClr val="292929"/>
                </a:solidFill>
                <a:latin typeface="Abadi" panose="020B0604020104020204" pitchFamily="34" charset="0"/>
                <a:cs typeface="Microsoft Sans Serif"/>
              </a:rPr>
              <a:t>launch</a:t>
            </a:r>
            <a:r>
              <a:rPr lang="en-GB" sz="1600" spc="-25" dirty="0">
                <a:solidFill>
                  <a:srgbClr val="292929"/>
                </a:solidFill>
                <a:latin typeface="Abadi" panose="020B0604020104020204" pitchFamily="34" charset="0"/>
                <a:cs typeface="Microsoft Sans Serif"/>
              </a:rPr>
              <a:t> </a:t>
            </a:r>
            <a:r>
              <a:rPr lang="en-GB" sz="1600" spc="-20" dirty="0">
                <a:solidFill>
                  <a:srgbClr val="292929"/>
                </a:solidFill>
                <a:latin typeface="Abadi" panose="020B0604020104020204" pitchFamily="34" charset="0"/>
                <a:cs typeface="Microsoft Sans Serif"/>
              </a:rPr>
              <a:t>site</a:t>
            </a:r>
            <a:endParaRPr lang="en-GB" sz="1600" dirty="0">
              <a:latin typeface="Abadi" panose="020B0604020104020204" pitchFamily="34" charset="0"/>
              <a:cs typeface="Microsoft Sans Serif"/>
            </a:endParaRPr>
          </a:p>
          <a:p>
            <a:pPr marL="195580" indent="-182880">
              <a:lnSpc>
                <a:spcPct val="100000"/>
              </a:lnSpc>
              <a:spcBef>
                <a:spcPts val="1390"/>
              </a:spcBef>
              <a:buChar char="•"/>
              <a:tabLst>
                <a:tab pos="195580" algn="l"/>
              </a:tabLst>
            </a:pPr>
            <a:r>
              <a:rPr lang="en-GB" sz="1600" spc="-130" dirty="0">
                <a:solidFill>
                  <a:srgbClr val="292929"/>
                </a:solidFill>
                <a:latin typeface="Abadi" panose="020B0604020104020204" pitchFamily="34" charset="0"/>
                <a:cs typeface="Microsoft Sans Serif"/>
              </a:rPr>
              <a:t>VAFB</a:t>
            </a:r>
            <a:r>
              <a:rPr lang="en-GB" sz="1600" spc="-20" dirty="0">
                <a:solidFill>
                  <a:srgbClr val="292929"/>
                </a:solidFill>
                <a:latin typeface="Abadi" panose="020B0604020104020204" pitchFamily="34" charset="0"/>
                <a:cs typeface="Microsoft Sans Serif"/>
              </a:rPr>
              <a:t> </a:t>
            </a:r>
            <a:r>
              <a:rPr lang="en-GB" sz="1600" spc="-250" dirty="0">
                <a:solidFill>
                  <a:srgbClr val="292929"/>
                </a:solidFill>
                <a:latin typeface="Abadi" panose="020B0604020104020204" pitchFamily="34" charset="0"/>
                <a:cs typeface="Microsoft Sans Serif"/>
              </a:rPr>
              <a:t>SLC</a:t>
            </a:r>
            <a:r>
              <a:rPr lang="en-GB" sz="1600" spc="7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4E</a:t>
            </a:r>
            <a:r>
              <a:rPr lang="en-GB" sz="1600" spc="-145" dirty="0">
                <a:solidFill>
                  <a:srgbClr val="292929"/>
                </a:solidFill>
                <a:latin typeface="Abadi" panose="020B0604020104020204" pitchFamily="34" charset="0"/>
                <a:cs typeface="Microsoft Sans Serif"/>
              </a:rPr>
              <a:t> </a:t>
            </a:r>
            <a:r>
              <a:rPr lang="en-GB" sz="1600" spc="-10" dirty="0">
                <a:solidFill>
                  <a:srgbClr val="292929"/>
                </a:solidFill>
                <a:latin typeface="Abadi" panose="020B0604020104020204" pitchFamily="34" charset="0"/>
                <a:cs typeface="Microsoft Sans Serif"/>
              </a:rPr>
              <a:t>and</a:t>
            </a:r>
            <a:r>
              <a:rPr lang="en-GB" sz="1600" spc="-55" dirty="0">
                <a:solidFill>
                  <a:srgbClr val="292929"/>
                </a:solidFill>
                <a:latin typeface="Abadi" panose="020B0604020104020204" pitchFamily="34" charset="0"/>
                <a:cs typeface="Microsoft Sans Serif"/>
              </a:rPr>
              <a:t> </a:t>
            </a:r>
            <a:r>
              <a:rPr lang="en-GB" sz="1600" spc="-275" dirty="0">
                <a:solidFill>
                  <a:srgbClr val="292929"/>
                </a:solidFill>
                <a:latin typeface="Abadi" panose="020B0604020104020204" pitchFamily="34" charset="0"/>
                <a:cs typeface="Microsoft Sans Serif"/>
              </a:rPr>
              <a:t>KSC</a:t>
            </a:r>
            <a:r>
              <a:rPr lang="en-GB" sz="1600" spc="75" dirty="0">
                <a:solidFill>
                  <a:srgbClr val="292929"/>
                </a:solidFill>
                <a:latin typeface="Abadi" panose="020B0604020104020204" pitchFamily="34" charset="0"/>
                <a:cs typeface="Microsoft Sans Serif"/>
              </a:rPr>
              <a:t> </a:t>
            </a:r>
            <a:r>
              <a:rPr lang="en-GB" sz="1600" spc="-185" dirty="0">
                <a:solidFill>
                  <a:srgbClr val="292929"/>
                </a:solidFill>
                <a:latin typeface="Abadi" panose="020B0604020104020204" pitchFamily="34" charset="0"/>
                <a:cs typeface="Microsoft Sans Serif"/>
              </a:rPr>
              <a:t>LC</a:t>
            </a:r>
            <a:r>
              <a:rPr lang="en-GB" sz="1600" spc="40"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39A</a:t>
            </a:r>
            <a:r>
              <a:rPr lang="en-GB" sz="1600" spc="-25" dirty="0">
                <a:solidFill>
                  <a:srgbClr val="292929"/>
                </a:solidFill>
                <a:latin typeface="Abadi" panose="020B0604020104020204" pitchFamily="34" charset="0"/>
                <a:cs typeface="Microsoft Sans Serif"/>
              </a:rPr>
              <a:t> </a:t>
            </a:r>
            <a:r>
              <a:rPr lang="en-GB" sz="1600" spc="-70" dirty="0">
                <a:solidFill>
                  <a:srgbClr val="292929"/>
                </a:solidFill>
                <a:latin typeface="Abadi" panose="020B0604020104020204" pitchFamily="34" charset="0"/>
                <a:cs typeface="Microsoft Sans Serif"/>
              </a:rPr>
              <a:t>have</a:t>
            </a:r>
            <a:r>
              <a:rPr lang="en-GB" sz="1600" spc="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higher</a:t>
            </a:r>
            <a:r>
              <a:rPr lang="en-GB" sz="1600" spc="-5" dirty="0">
                <a:solidFill>
                  <a:srgbClr val="292929"/>
                </a:solidFill>
                <a:latin typeface="Abadi" panose="020B0604020104020204" pitchFamily="34" charset="0"/>
                <a:cs typeface="Microsoft Sans Serif"/>
              </a:rPr>
              <a:t> </a:t>
            </a:r>
            <a:r>
              <a:rPr lang="en-GB" sz="1600" spc="-125" dirty="0">
                <a:solidFill>
                  <a:srgbClr val="292929"/>
                </a:solidFill>
                <a:latin typeface="Abadi" panose="020B0604020104020204" pitchFamily="34" charset="0"/>
                <a:cs typeface="Microsoft Sans Serif"/>
              </a:rPr>
              <a:t>success</a:t>
            </a:r>
            <a:r>
              <a:rPr lang="en-GB" sz="1600" spc="-5" dirty="0">
                <a:solidFill>
                  <a:srgbClr val="292929"/>
                </a:solidFill>
                <a:latin typeface="Abadi" panose="020B0604020104020204" pitchFamily="34" charset="0"/>
                <a:cs typeface="Microsoft Sans Serif"/>
              </a:rPr>
              <a:t> </a:t>
            </a:r>
            <a:r>
              <a:rPr lang="en-GB" sz="1600" spc="-10" dirty="0">
                <a:solidFill>
                  <a:srgbClr val="292929"/>
                </a:solidFill>
                <a:latin typeface="Abadi" panose="020B0604020104020204" pitchFamily="34" charset="0"/>
                <a:cs typeface="Microsoft Sans Serif"/>
              </a:rPr>
              <a:t>rates</a:t>
            </a:r>
            <a:endParaRPr lang="en-GB" sz="1600" dirty="0">
              <a:latin typeface="Abadi" panose="020B0604020104020204" pitchFamily="34" charset="0"/>
              <a:cs typeface="Microsoft Sans Serif"/>
            </a:endParaRPr>
          </a:p>
          <a:p>
            <a:pPr marL="194945" indent="-182245">
              <a:lnSpc>
                <a:spcPct val="100000"/>
              </a:lnSpc>
              <a:spcBef>
                <a:spcPts val="1405"/>
              </a:spcBef>
              <a:buChar char="•"/>
              <a:tabLst>
                <a:tab pos="194945" algn="l"/>
              </a:tabLst>
            </a:pPr>
            <a:r>
              <a:rPr lang="en-GB" sz="1600" spc="-210" dirty="0">
                <a:solidFill>
                  <a:srgbClr val="292929"/>
                </a:solidFill>
                <a:latin typeface="Abadi" panose="020B0604020104020204" pitchFamily="34" charset="0"/>
                <a:cs typeface="Microsoft Sans Serif"/>
              </a:rPr>
              <a:t>We</a:t>
            </a:r>
            <a:r>
              <a:rPr lang="en-GB" sz="1600" spc="60" dirty="0">
                <a:solidFill>
                  <a:srgbClr val="292929"/>
                </a:solidFill>
                <a:latin typeface="Abadi" panose="020B0604020104020204" pitchFamily="34" charset="0"/>
                <a:cs typeface="Microsoft Sans Serif"/>
              </a:rPr>
              <a:t> </a:t>
            </a:r>
            <a:r>
              <a:rPr lang="en-GB" sz="1600" spc="-80" dirty="0">
                <a:solidFill>
                  <a:srgbClr val="292929"/>
                </a:solidFill>
                <a:latin typeface="Abadi" panose="020B0604020104020204" pitchFamily="34" charset="0"/>
                <a:cs typeface="Microsoft Sans Serif"/>
              </a:rPr>
              <a:t>can</a:t>
            </a:r>
            <a:r>
              <a:rPr lang="en-GB" sz="1600" spc="-6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infer</a:t>
            </a:r>
            <a:r>
              <a:rPr lang="en-GB" sz="1600" spc="-150"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that</a:t>
            </a:r>
            <a:r>
              <a:rPr lang="en-GB" sz="1600" spc="-65" dirty="0">
                <a:solidFill>
                  <a:srgbClr val="292929"/>
                </a:solidFill>
                <a:latin typeface="Abadi" panose="020B0604020104020204" pitchFamily="34" charset="0"/>
                <a:cs typeface="Microsoft Sans Serif"/>
              </a:rPr>
              <a:t> </a:t>
            </a:r>
            <a:r>
              <a:rPr lang="en-GB" sz="1600" spc="-20" dirty="0">
                <a:solidFill>
                  <a:srgbClr val="292929"/>
                </a:solidFill>
                <a:latin typeface="Abadi" panose="020B0604020104020204" pitchFamily="34" charset="0"/>
                <a:cs typeface="Microsoft Sans Serif"/>
              </a:rPr>
              <a:t>new</a:t>
            </a:r>
            <a:r>
              <a:rPr lang="en-GB" sz="1600" spc="-50" dirty="0">
                <a:solidFill>
                  <a:srgbClr val="292929"/>
                </a:solidFill>
                <a:latin typeface="Abadi" panose="020B0604020104020204" pitchFamily="34" charset="0"/>
                <a:cs typeface="Microsoft Sans Serif"/>
              </a:rPr>
              <a:t> </a:t>
            </a:r>
            <a:r>
              <a:rPr lang="en-GB" sz="1600" spc="-90" dirty="0">
                <a:solidFill>
                  <a:srgbClr val="292929"/>
                </a:solidFill>
                <a:latin typeface="Abadi" panose="020B0604020104020204" pitchFamily="34" charset="0"/>
                <a:cs typeface="Microsoft Sans Serif"/>
              </a:rPr>
              <a:t>launches</a:t>
            </a:r>
            <a:r>
              <a:rPr lang="en-GB" sz="1600" spc="-55" dirty="0">
                <a:solidFill>
                  <a:srgbClr val="292929"/>
                </a:solidFill>
                <a:latin typeface="Abadi" panose="020B0604020104020204" pitchFamily="34" charset="0"/>
                <a:cs typeface="Microsoft Sans Serif"/>
              </a:rPr>
              <a:t> </a:t>
            </a:r>
            <a:r>
              <a:rPr lang="en-GB" sz="1600" spc="-70" dirty="0">
                <a:solidFill>
                  <a:srgbClr val="292929"/>
                </a:solidFill>
                <a:latin typeface="Abadi" panose="020B0604020104020204" pitchFamily="34" charset="0"/>
                <a:cs typeface="Microsoft Sans Serif"/>
              </a:rPr>
              <a:t>have</a:t>
            </a:r>
            <a:r>
              <a:rPr lang="en-GB" sz="1600" spc="-50"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a</a:t>
            </a:r>
            <a:r>
              <a:rPr lang="en-GB" sz="1600" spc="-45" dirty="0">
                <a:solidFill>
                  <a:srgbClr val="292929"/>
                </a:solidFill>
                <a:latin typeface="Abadi" panose="020B0604020104020204" pitchFamily="34" charset="0"/>
                <a:cs typeface="Microsoft Sans Serif"/>
              </a:rPr>
              <a:t> </a:t>
            </a:r>
            <a:r>
              <a:rPr lang="en-GB" sz="1600" dirty="0">
                <a:solidFill>
                  <a:srgbClr val="292929"/>
                </a:solidFill>
                <a:latin typeface="Abadi" panose="020B0604020104020204" pitchFamily="34" charset="0"/>
                <a:cs typeface="Microsoft Sans Serif"/>
              </a:rPr>
              <a:t>higher</a:t>
            </a:r>
            <a:r>
              <a:rPr lang="en-GB" sz="1600" spc="-50" dirty="0">
                <a:solidFill>
                  <a:srgbClr val="292929"/>
                </a:solidFill>
                <a:latin typeface="Abadi" panose="020B0604020104020204" pitchFamily="34" charset="0"/>
                <a:cs typeface="Microsoft Sans Serif"/>
              </a:rPr>
              <a:t> </a:t>
            </a:r>
            <a:r>
              <a:rPr lang="en-GB" sz="1600" spc="-114" dirty="0">
                <a:solidFill>
                  <a:srgbClr val="292929"/>
                </a:solidFill>
                <a:latin typeface="Abadi" panose="020B0604020104020204" pitchFamily="34" charset="0"/>
                <a:cs typeface="Microsoft Sans Serif"/>
              </a:rPr>
              <a:t>success</a:t>
            </a:r>
            <a:r>
              <a:rPr lang="en-GB" sz="1600" spc="-35" dirty="0">
                <a:solidFill>
                  <a:srgbClr val="292929"/>
                </a:solidFill>
                <a:latin typeface="Abadi" panose="020B0604020104020204" pitchFamily="34" charset="0"/>
                <a:cs typeface="Microsoft Sans Serif"/>
              </a:rPr>
              <a:t> </a:t>
            </a:r>
            <a:r>
              <a:rPr lang="en-GB" sz="1600" spc="-20" dirty="0">
                <a:solidFill>
                  <a:srgbClr val="292929"/>
                </a:solidFill>
                <a:latin typeface="Abadi" panose="020B0604020104020204" pitchFamily="34" charset="0"/>
                <a:cs typeface="Microsoft Sans Serif"/>
              </a:rPr>
              <a:t>rate</a:t>
            </a:r>
            <a:endParaRPr lang="en-GB" sz="1600" dirty="0">
              <a:latin typeface="Abadi" panose="020B0604020104020204" pitchFamily="34" charset="0"/>
              <a:cs typeface="Microsoft Sans Serif"/>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84D95AA-45C4-8862-385E-A2B7CB6F575D}"/>
              </a:ext>
            </a:extLst>
          </p:cNvPr>
          <p:cNvPicPr>
            <a:picLocks noChangeAspect="1"/>
          </p:cNvPicPr>
          <p:nvPr/>
        </p:nvPicPr>
        <p:blipFill>
          <a:blip r:embed="rId3"/>
          <a:stretch>
            <a:fillRect/>
          </a:stretch>
        </p:blipFill>
        <p:spPr>
          <a:xfrm>
            <a:off x="613597" y="3561907"/>
            <a:ext cx="10964805" cy="246366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5070" y="1421171"/>
            <a:ext cx="10085831" cy="747871"/>
          </a:xfrm>
          <a:prstGeom prst="rect">
            <a:avLst/>
          </a:prstGeom>
        </p:spPr>
        <p:txBody>
          <a:bodyPr>
            <a:normAutofit fontScale="25000" lnSpcReduction="20000"/>
          </a:bodyPr>
          <a:lstStyle/>
          <a:p>
            <a:pPr marL="194945" indent="-182245">
              <a:lnSpc>
                <a:spcPct val="100000"/>
              </a:lnSpc>
              <a:spcBef>
                <a:spcPts val="1245"/>
              </a:spcBef>
              <a:buChar char="•"/>
              <a:tabLst>
                <a:tab pos="194945" algn="l"/>
              </a:tabLst>
            </a:pPr>
            <a:r>
              <a:rPr lang="en-GB" sz="7200" spc="-60" dirty="0">
                <a:solidFill>
                  <a:srgbClr val="292929"/>
                </a:solidFill>
                <a:latin typeface="Abadi" panose="020B0604020104020204" pitchFamily="34" charset="0"/>
                <a:cs typeface="Microsoft Sans Serif"/>
              </a:rPr>
              <a:t>Typically,</a:t>
            </a:r>
            <a:r>
              <a:rPr lang="en-GB" sz="7200" spc="-90"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the</a:t>
            </a:r>
            <a:r>
              <a:rPr lang="en-GB" sz="7200" spc="-65" dirty="0">
                <a:solidFill>
                  <a:srgbClr val="292929"/>
                </a:solidFill>
                <a:latin typeface="Abadi" panose="020B0604020104020204" pitchFamily="34" charset="0"/>
                <a:cs typeface="Microsoft Sans Serif"/>
              </a:rPr>
              <a:t> </a:t>
            </a:r>
            <a:r>
              <a:rPr lang="en-GB" sz="7200" spc="-10" dirty="0">
                <a:solidFill>
                  <a:srgbClr val="292929"/>
                </a:solidFill>
                <a:latin typeface="Abadi" panose="020B0604020104020204" pitchFamily="34" charset="0"/>
                <a:cs typeface="Microsoft Sans Serif"/>
              </a:rPr>
              <a:t>higher</a:t>
            </a:r>
            <a:r>
              <a:rPr lang="en-GB" sz="7200" spc="-50"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the</a:t>
            </a:r>
            <a:r>
              <a:rPr lang="en-GB" sz="7200" spc="-35" dirty="0">
                <a:solidFill>
                  <a:srgbClr val="292929"/>
                </a:solidFill>
                <a:latin typeface="Abadi" panose="020B0604020104020204" pitchFamily="34" charset="0"/>
                <a:cs typeface="Microsoft Sans Serif"/>
              </a:rPr>
              <a:t> </a:t>
            </a:r>
            <a:r>
              <a:rPr lang="en-GB" sz="7200" spc="-30" dirty="0">
                <a:solidFill>
                  <a:srgbClr val="292929"/>
                </a:solidFill>
                <a:latin typeface="Abadi" panose="020B0604020104020204" pitchFamily="34" charset="0"/>
                <a:cs typeface="Microsoft Sans Serif"/>
              </a:rPr>
              <a:t>payload</a:t>
            </a:r>
            <a:r>
              <a:rPr lang="en-GB" sz="7200" spc="-55" dirty="0">
                <a:solidFill>
                  <a:srgbClr val="292929"/>
                </a:solidFill>
                <a:latin typeface="Abadi" panose="020B0604020104020204" pitchFamily="34" charset="0"/>
                <a:cs typeface="Microsoft Sans Serif"/>
              </a:rPr>
              <a:t> </a:t>
            </a:r>
            <a:r>
              <a:rPr lang="en-GB" sz="7200" spc="-130" dirty="0">
                <a:solidFill>
                  <a:srgbClr val="292929"/>
                </a:solidFill>
                <a:latin typeface="Abadi" panose="020B0604020104020204" pitchFamily="34" charset="0"/>
                <a:cs typeface="Microsoft Sans Serif"/>
              </a:rPr>
              <a:t>mass</a:t>
            </a:r>
            <a:r>
              <a:rPr lang="en-GB" sz="7200" spc="-15" dirty="0">
                <a:solidFill>
                  <a:srgbClr val="292929"/>
                </a:solidFill>
                <a:latin typeface="Abadi" panose="020B0604020104020204" pitchFamily="34" charset="0"/>
                <a:cs typeface="Microsoft Sans Serif"/>
              </a:rPr>
              <a:t> </a:t>
            </a:r>
            <a:r>
              <a:rPr lang="en-GB" sz="7200" spc="-60" dirty="0">
                <a:solidFill>
                  <a:srgbClr val="292929"/>
                </a:solidFill>
                <a:latin typeface="Abadi" panose="020B0604020104020204" pitchFamily="34" charset="0"/>
                <a:cs typeface="Microsoft Sans Serif"/>
              </a:rPr>
              <a:t>(kg),</a:t>
            </a:r>
            <a:r>
              <a:rPr lang="en-GB" sz="7200" spc="-50"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the</a:t>
            </a:r>
            <a:r>
              <a:rPr lang="en-GB" sz="7200" spc="-50" dirty="0">
                <a:solidFill>
                  <a:srgbClr val="292929"/>
                </a:solidFill>
                <a:latin typeface="Abadi" panose="020B0604020104020204" pitchFamily="34" charset="0"/>
                <a:cs typeface="Microsoft Sans Serif"/>
              </a:rPr>
              <a:t> </a:t>
            </a:r>
            <a:r>
              <a:rPr lang="en-GB" sz="7200" spc="-10" dirty="0">
                <a:solidFill>
                  <a:srgbClr val="292929"/>
                </a:solidFill>
                <a:latin typeface="Abadi" panose="020B0604020104020204" pitchFamily="34" charset="0"/>
                <a:cs typeface="Microsoft Sans Serif"/>
              </a:rPr>
              <a:t>higher</a:t>
            </a:r>
            <a:r>
              <a:rPr lang="en-GB" sz="7200" spc="-45"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the</a:t>
            </a:r>
            <a:r>
              <a:rPr lang="en-GB" sz="7200" spc="-50" dirty="0">
                <a:solidFill>
                  <a:srgbClr val="292929"/>
                </a:solidFill>
                <a:latin typeface="Abadi" panose="020B0604020104020204" pitchFamily="34" charset="0"/>
                <a:cs typeface="Microsoft Sans Serif"/>
              </a:rPr>
              <a:t> </a:t>
            </a:r>
            <a:r>
              <a:rPr lang="en-GB" sz="7200" spc="-114" dirty="0">
                <a:solidFill>
                  <a:srgbClr val="292929"/>
                </a:solidFill>
                <a:latin typeface="Abadi" panose="020B0604020104020204" pitchFamily="34" charset="0"/>
                <a:cs typeface="Microsoft Sans Serif"/>
              </a:rPr>
              <a:t>success</a:t>
            </a:r>
            <a:r>
              <a:rPr lang="en-GB" sz="7200" spc="-30" dirty="0">
                <a:solidFill>
                  <a:srgbClr val="292929"/>
                </a:solidFill>
                <a:latin typeface="Abadi" panose="020B0604020104020204" pitchFamily="34" charset="0"/>
                <a:cs typeface="Microsoft Sans Serif"/>
              </a:rPr>
              <a:t> </a:t>
            </a:r>
            <a:r>
              <a:rPr lang="en-GB" sz="7200" spc="-20" dirty="0">
                <a:solidFill>
                  <a:srgbClr val="292929"/>
                </a:solidFill>
                <a:latin typeface="Abadi" panose="020B0604020104020204" pitchFamily="34" charset="0"/>
                <a:cs typeface="Microsoft Sans Serif"/>
              </a:rPr>
              <a:t>rate</a:t>
            </a:r>
            <a:endParaRPr lang="en-GB" sz="7200" dirty="0">
              <a:latin typeface="Abadi" panose="020B0604020104020204" pitchFamily="34" charset="0"/>
              <a:cs typeface="Microsoft Sans Serif"/>
            </a:endParaRPr>
          </a:p>
          <a:p>
            <a:pPr marL="195580" indent="-182880">
              <a:lnSpc>
                <a:spcPct val="100000"/>
              </a:lnSpc>
              <a:spcBef>
                <a:spcPts val="1140"/>
              </a:spcBef>
              <a:buChar char="•"/>
              <a:tabLst>
                <a:tab pos="195580" algn="l"/>
              </a:tabLst>
            </a:pPr>
            <a:r>
              <a:rPr lang="en-GB" sz="7200" dirty="0">
                <a:solidFill>
                  <a:srgbClr val="292929"/>
                </a:solidFill>
                <a:latin typeface="Abadi" panose="020B0604020104020204" pitchFamily="34" charset="0"/>
                <a:cs typeface="Microsoft Sans Serif"/>
              </a:rPr>
              <a:t>Most</a:t>
            </a:r>
            <a:r>
              <a:rPr lang="en-GB" sz="7200" spc="-45" dirty="0">
                <a:solidFill>
                  <a:srgbClr val="292929"/>
                </a:solidFill>
                <a:latin typeface="Abadi" panose="020B0604020104020204" pitchFamily="34" charset="0"/>
                <a:cs typeface="Microsoft Sans Serif"/>
              </a:rPr>
              <a:t> </a:t>
            </a:r>
            <a:r>
              <a:rPr lang="en-GB" sz="7200" spc="-85" dirty="0">
                <a:solidFill>
                  <a:srgbClr val="292929"/>
                </a:solidFill>
                <a:latin typeface="Abadi" panose="020B0604020104020204" pitchFamily="34" charset="0"/>
                <a:cs typeface="Microsoft Sans Serif"/>
              </a:rPr>
              <a:t>launces</a:t>
            </a:r>
            <a:r>
              <a:rPr lang="en-GB" sz="7200" spc="-45"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with</a:t>
            </a:r>
            <a:r>
              <a:rPr lang="en-GB" sz="7200" spc="-45"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a</a:t>
            </a:r>
            <a:r>
              <a:rPr lang="en-GB" sz="7200" spc="-45" dirty="0">
                <a:solidFill>
                  <a:srgbClr val="292929"/>
                </a:solidFill>
                <a:latin typeface="Abadi" panose="020B0604020104020204" pitchFamily="34" charset="0"/>
                <a:cs typeface="Microsoft Sans Serif"/>
              </a:rPr>
              <a:t> </a:t>
            </a:r>
            <a:r>
              <a:rPr lang="en-GB" sz="7200" spc="-35" dirty="0">
                <a:solidFill>
                  <a:srgbClr val="292929"/>
                </a:solidFill>
                <a:latin typeface="Abadi" panose="020B0604020104020204" pitchFamily="34" charset="0"/>
                <a:cs typeface="Microsoft Sans Serif"/>
              </a:rPr>
              <a:t>payload</a:t>
            </a:r>
            <a:r>
              <a:rPr lang="en-GB" sz="7200" spc="-45" dirty="0">
                <a:solidFill>
                  <a:srgbClr val="292929"/>
                </a:solidFill>
                <a:latin typeface="Abadi" panose="020B0604020104020204" pitchFamily="34" charset="0"/>
                <a:cs typeface="Microsoft Sans Serif"/>
              </a:rPr>
              <a:t> </a:t>
            </a:r>
            <a:r>
              <a:rPr lang="en-GB" sz="7200" spc="-20" dirty="0">
                <a:solidFill>
                  <a:srgbClr val="292929"/>
                </a:solidFill>
                <a:latin typeface="Abadi" panose="020B0604020104020204" pitchFamily="34" charset="0"/>
                <a:cs typeface="Microsoft Sans Serif"/>
              </a:rPr>
              <a:t>greater</a:t>
            </a:r>
            <a:r>
              <a:rPr lang="en-GB" sz="7200" spc="-40"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than</a:t>
            </a:r>
            <a:r>
              <a:rPr lang="en-GB" sz="7200" spc="-45" dirty="0">
                <a:solidFill>
                  <a:srgbClr val="292929"/>
                </a:solidFill>
                <a:latin typeface="Abadi" panose="020B0604020104020204" pitchFamily="34" charset="0"/>
                <a:cs typeface="Microsoft Sans Serif"/>
              </a:rPr>
              <a:t> </a:t>
            </a:r>
            <a:r>
              <a:rPr lang="en-GB" sz="7200" spc="55" dirty="0">
                <a:solidFill>
                  <a:srgbClr val="292929"/>
                </a:solidFill>
                <a:latin typeface="Abadi" panose="020B0604020104020204" pitchFamily="34" charset="0"/>
                <a:cs typeface="Microsoft Sans Serif"/>
              </a:rPr>
              <a:t>7,000</a:t>
            </a:r>
            <a:r>
              <a:rPr lang="en-GB" sz="7200" spc="-60"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kg</a:t>
            </a:r>
            <a:r>
              <a:rPr lang="en-GB" sz="7200" spc="-40" dirty="0">
                <a:solidFill>
                  <a:srgbClr val="292929"/>
                </a:solidFill>
                <a:latin typeface="Abadi" panose="020B0604020104020204" pitchFamily="34" charset="0"/>
                <a:cs typeface="Microsoft Sans Serif"/>
              </a:rPr>
              <a:t> </a:t>
            </a:r>
            <a:r>
              <a:rPr lang="en-GB" sz="7200" spc="-30" dirty="0">
                <a:solidFill>
                  <a:srgbClr val="292929"/>
                </a:solidFill>
                <a:latin typeface="Abadi" panose="020B0604020104020204" pitchFamily="34" charset="0"/>
                <a:cs typeface="Microsoft Sans Serif"/>
              </a:rPr>
              <a:t>were</a:t>
            </a:r>
            <a:r>
              <a:rPr lang="en-GB" sz="7200" spc="-45" dirty="0">
                <a:solidFill>
                  <a:srgbClr val="292929"/>
                </a:solidFill>
                <a:latin typeface="Abadi" panose="020B0604020104020204" pitchFamily="34" charset="0"/>
                <a:cs typeface="Microsoft Sans Serif"/>
              </a:rPr>
              <a:t> </a:t>
            </a:r>
            <a:r>
              <a:rPr lang="en-GB" sz="7200" spc="-10" dirty="0">
                <a:solidFill>
                  <a:srgbClr val="292929"/>
                </a:solidFill>
                <a:latin typeface="Abadi" panose="020B0604020104020204" pitchFamily="34" charset="0"/>
                <a:cs typeface="Microsoft Sans Serif"/>
              </a:rPr>
              <a:t>successful</a:t>
            </a:r>
            <a:endParaRPr lang="en-GB" sz="7200" dirty="0">
              <a:latin typeface="Abadi" panose="020B0604020104020204" pitchFamily="34" charset="0"/>
              <a:cs typeface="Microsoft Sans Serif"/>
            </a:endParaRPr>
          </a:p>
          <a:p>
            <a:pPr marL="195580" indent="-182880">
              <a:lnSpc>
                <a:spcPct val="100000"/>
              </a:lnSpc>
              <a:spcBef>
                <a:spcPts val="1140"/>
              </a:spcBef>
              <a:buChar char="•"/>
              <a:tabLst>
                <a:tab pos="195580" algn="l"/>
              </a:tabLst>
            </a:pPr>
            <a:r>
              <a:rPr lang="en-GB" sz="7200" spc="-275" dirty="0">
                <a:solidFill>
                  <a:srgbClr val="292929"/>
                </a:solidFill>
                <a:latin typeface="Abadi" panose="020B0604020104020204" pitchFamily="34" charset="0"/>
                <a:cs typeface="Microsoft Sans Serif"/>
              </a:rPr>
              <a:t>KSC</a:t>
            </a:r>
            <a:r>
              <a:rPr lang="en-GB" sz="7200" spc="75" dirty="0">
                <a:solidFill>
                  <a:srgbClr val="292929"/>
                </a:solidFill>
                <a:latin typeface="Abadi" panose="020B0604020104020204" pitchFamily="34" charset="0"/>
                <a:cs typeface="Microsoft Sans Serif"/>
              </a:rPr>
              <a:t> </a:t>
            </a:r>
            <a:r>
              <a:rPr lang="en-GB" sz="7200" spc="-185" dirty="0">
                <a:solidFill>
                  <a:srgbClr val="292929"/>
                </a:solidFill>
                <a:latin typeface="Abadi" panose="020B0604020104020204" pitchFamily="34" charset="0"/>
                <a:cs typeface="Microsoft Sans Serif"/>
              </a:rPr>
              <a:t>LC</a:t>
            </a:r>
            <a:r>
              <a:rPr lang="en-GB" sz="7200" spc="35"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39A</a:t>
            </a:r>
            <a:r>
              <a:rPr lang="en-GB" sz="7200" spc="-90" dirty="0">
                <a:solidFill>
                  <a:srgbClr val="292929"/>
                </a:solidFill>
                <a:latin typeface="Abadi" panose="020B0604020104020204" pitchFamily="34" charset="0"/>
                <a:cs typeface="Microsoft Sans Serif"/>
              </a:rPr>
              <a:t> </a:t>
            </a:r>
            <a:r>
              <a:rPr lang="en-GB" sz="7200" spc="-75" dirty="0">
                <a:solidFill>
                  <a:srgbClr val="292929"/>
                </a:solidFill>
                <a:latin typeface="Abadi" panose="020B0604020104020204" pitchFamily="34" charset="0"/>
                <a:cs typeface="Microsoft Sans Serif"/>
              </a:rPr>
              <a:t>has</a:t>
            </a:r>
            <a:r>
              <a:rPr lang="en-GB" sz="7200" spc="5"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a</a:t>
            </a:r>
            <a:r>
              <a:rPr lang="en-GB" sz="7200" spc="10" dirty="0">
                <a:solidFill>
                  <a:srgbClr val="292929"/>
                </a:solidFill>
                <a:latin typeface="Abadi" panose="020B0604020104020204" pitchFamily="34" charset="0"/>
                <a:cs typeface="Microsoft Sans Serif"/>
              </a:rPr>
              <a:t> </a:t>
            </a:r>
            <a:r>
              <a:rPr lang="en-GB" sz="7200" spc="80" dirty="0">
                <a:solidFill>
                  <a:srgbClr val="292929"/>
                </a:solidFill>
                <a:latin typeface="Abadi" panose="020B0604020104020204" pitchFamily="34" charset="0"/>
                <a:cs typeface="Microsoft Sans Serif"/>
              </a:rPr>
              <a:t>100%</a:t>
            </a:r>
            <a:r>
              <a:rPr lang="en-GB" sz="7200" spc="-15" dirty="0">
                <a:solidFill>
                  <a:srgbClr val="292929"/>
                </a:solidFill>
                <a:latin typeface="Abadi" panose="020B0604020104020204" pitchFamily="34" charset="0"/>
                <a:cs typeface="Microsoft Sans Serif"/>
              </a:rPr>
              <a:t> </a:t>
            </a:r>
            <a:r>
              <a:rPr lang="en-GB" sz="7200" spc="-120" dirty="0">
                <a:solidFill>
                  <a:srgbClr val="292929"/>
                </a:solidFill>
                <a:latin typeface="Abadi" panose="020B0604020104020204" pitchFamily="34" charset="0"/>
                <a:cs typeface="Microsoft Sans Serif"/>
              </a:rPr>
              <a:t>success</a:t>
            </a:r>
            <a:r>
              <a:rPr lang="en-GB" sz="7200" spc="20"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rate</a:t>
            </a:r>
            <a:r>
              <a:rPr lang="en-GB" sz="7200" spc="15"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for</a:t>
            </a:r>
            <a:r>
              <a:rPr lang="en-GB" sz="7200" spc="10" dirty="0">
                <a:solidFill>
                  <a:srgbClr val="292929"/>
                </a:solidFill>
                <a:latin typeface="Abadi" panose="020B0604020104020204" pitchFamily="34" charset="0"/>
                <a:cs typeface="Microsoft Sans Serif"/>
              </a:rPr>
              <a:t> </a:t>
            </a:r>
            <a:r>
              <a:rPr lang="en-GB" sz="7200" spc="-80" dirty="0">
                <a:solidFill>
                  <a:srgbClr val="292929"/>
                </a:solidFill>
                <a:latin typeface="Abadi" panose="020B0604020104020204" pitchFamily="34" charset="0"/>
                <a:cs typeface="Microsoft Sans Serif"/>
              </a:rPr>
              <a:t>launches</a:t>
            </a:r>
            <a:r>
              <a:rPr lang="en-GB" sz="7200" dirty="0">
                <a:solidFill>
                  <a:srgbClr val="292929"/>
                </a:solidFill>
                <a:latin typeface="Abadi" panose="020B0604020104020204" pitchFamily="34" charset="0"/>
                <a:cs typeface="Microsoft Sans Serif"/>
              </a:rPr>
              <a:t> </a:t>
            </a:r>
            <a:r>
              <a:rPr lang="en-GB" sz="7200" spc="-60" dirty="0">
                <a:solidFill>
                  <a:srgbClr val="292929"/>
                </a:solidFill>
                <a:latin typeface="Abadi" panose="020B0604020104020204" pitchFamily="34" charset="0"/>
                <a:cs typeface="Microsoft Sans Serif"/>
              </a:rPr>
              <a:t>less</a:t>
            </a:r>
            <a:r>
              <a:rPr lang="en-GB" sz="7200" dirty="0">
                <a:solidFill>
                  <a:srgbClr val="292929"/>
                </a:solidFill>
                <a:latin typeface="Abadi" panose="020B0604020104020204" pitchFamily="34" charset="0"/>
                <a:cs typeface="Microsoft Sans Serif"/>
              </a:rPr>
              <a:t> than</a:t>
            </a:r>
            <a:r>
              <a:rPr lang="en-GB" sz="7200" spc="10" dirty="0">
                <a:solidFill>
                  <a:srgbClr val="292929"/>
                </a:solidFill>
                <a:latin typeface="Abadi" panose="020B0604020104020204" pitchFamily="34" charset="0"/>
                <a:cs typeface="Microsoft Sans Serif"/>
              </a:rPr>
              <a:t> </a:t>
            </a:r>
            <a:r>
              <a:rPr lang="en-GB" sz="7200" spc="55" dirty="0">
                <a:solidFill>
                  <a:srgbClr val="292929"/>
                </a:solidFill>
                <a:latin typeface="Abadi" panose="020B0604020104020204" pitchFamily="34" charset="0"/>
                <a:cs typeface="Microsoft Sans Serif"/>
              </a:rPr>
              <a:t>5,500</a:t>
            </a:r>
            <a:r>
              <a:rPr lang="en-GB" sz="7200" spc="-5" dirty="0">
                <a:solidFill>
                  <a:srgbClr val="292929"/>
                </a:solidFill>
                <a:latin typeface="Abadi" panose="020B0604020104020204" pitchFamily="34" charset="0"/>
                <a:cs typeface="Microsoft Sans Serif"/>
              </a:rPr>
              <a:t> </a:t>
            </a:r>
            <a:r>
              <a:rPr lang="en-GB" sz="7200" spc="-25" dirty="0">
                <a:solidFill>
                  <a:srgbClr val="292929"/>
                </a:solidFill>
                <a:latin typeface="Abadi" panose="020B0604020104020204" pitchFamily="34" charset="0"/>
                <a:cs typeface="Microsoft Sans Serif"/>
              </a:rPr>
              <a:t>kg</a:t>
            </a:r>
            <a:endParaRPr lang="en-GB" sz="7200" dirty="0">
              <a:latin typeface="Abadi" panose="020B0604020104020204" pitchFamily="34" charset="0"/>
              <a:cs typeface="Microsoft Sans Serif"/>
            </a:endParaRPr>
          </a:p>
          <a:p>
            <a:pPr marL="195580" indent="-182880">
              <a:lnSpc>
                <a:spcPct val="100000"/>
              </a:lnSpc>
              <a:spcBef>
                <a:spcPts val="1130"/>
              </a:spcBef>
              <a:buChar char="•"/>
              <a:tabLst>
                <a:tab pos="195580" algn="l"/>
              </a:tabLst>
            </a:pPr>
            <a:r>
              <a:rPr lang="en-GB" sz="7200" spc="-130" dirty="0">
                <a:solidFill>
                  <a:srgbClr val="292929"/>
                </a:solidFill>
                <a:latin typeface="Abadi" panose="020B0604020104020204" pitchFamily="34" charset="0"/>
                <a:cs typeface="Microsoft Sans Serif"/>
              </a:rPr>
              <a:t>VAFB</a:t>
            </a:r>
            <a:r>
              <a:rPr lang="en-GB" sz="7200" spc="-20" dirty="0">
                <a:solidFill>
                  <a:srgbClr val="292929"/>
                </a:solidFill>
                <a:latin typeface="Abadi" panose="020B0604020104020204" pitchFamily="34" charset="0"/>
                <a:cs typeface="Microsoft Sans Serif"/>
              </a:rPr>
              <a:t> </a:t>
            </a:r>
            <a:r>
              <a:rPr lang="en-GB" sz="7200" spc="-275" dirty="0">
                <a:solidFill>
                  <a:srgbClr val="292929"/>
                </a:solidFill>
                <a:latin typeface="Abadi" panose="020B0604020104020204" pitchFamily="34" charset="0"/>
                <a:cs typeface="Microsoft Sans Serif"/>
              </a:rPr>
              <a:t>SKC</a:t>
            </a:r>
            <a:r>
              <a:rPr lang="en-GB" sz="7200" spc="85" dirty="0">
                <a:solidFill>
                  <a:srgbClr val="292929"/>
                </a:solidFill>
                <a:latin typeface="Abadi" panose="020B0604020104020204" pitchFamily="34" charset="0"/>
                <a:cs typeface="Microsoft Sans Serif"/>
              </a:rPr>
              <a:t> </a:t>
            </a:r>
            <a:r>
              <a:rPr lang="en-GB" sz="7200" spc="-10" dirty="0">
                <a:solidFill>
                  <a:srgbClr val="292929"/>
                </a:solidFill>
                <a:latin typeface="Abadi" panose="020B0604020104020204" pitchFamily="34" charset="0"/>
                <a:cs typeface="Microsoft Sans Serif"/>
              </a:rPr>
              <a:t>4E</a:t>
            </a:r>
            <a:r>
              <a:rPr lang="en-GB" sz="7200" spc="-135" dirty="0">
                <a:solidFill>
                  <a:srgbClr val="292929"/>
                </a:solidFill>
                <a:latin typeface="Abadi" panose="020B0604020104020204" pitchFamily="34" charset="0"/>
                <a:cs typeface="Microsoft Sans Serif"/>
              </a:rPr>
              <a:t> </a:t>
            </a:r>
            <a:r>
              <a:rPr lang="en-GB" sz="7200" spc="-75" dirty="0">
                <a:solidFill>
                  <a:srgbClr val="292929"/>
                </a:solidFill>
                <a:latin typeface="Abadi" panose="020B0604020104020204" pitchFamily="34" charset="0"/>
                <a:cs typeface="Microsoft Sans Serif"/>
              </a:rPr>
              <a:t>has</a:t>
            </a:r>
            <a:r>
              <a:rPr lang="en-GB" sz="7200" spc="-40" dirty="0">
                <a:solidFill>
                  <a:srgbClr val="292929"/>
                </a:solidFill>
                <a:latin typeface="Abadi" panose="020B0604020104020204" pitchFamily="34" charset="0"/>
                <a:cs typeface="Microsoft Sans Serif"/>
              </a:rPr>
              <a:t> </a:t>
            </a:r>
            <a:r>
              <a:rPr lang="en-GB" sz="7200" dirty="0">
                <a:solidFill>
                  <a:srgbClr val="292929"/>
                </a:solidFill>
                <a:latin typeface="Abadi" panose="020B0604020104020204" pitchFamily="34" charset="0"/>
                <a:cs typeface="Microsoft Sans Serif"/>
              </a:rPr>
              <a:t>not</a:t>
            </a:r>
            <a:r>
              <a:rPr lang="en-GB" sz="7200" spc="-25" dirty="0">
                <a:solidFill>
                  <a:srgbClr val="292929"/>
                </a:solidFill>
                <a:latin typeface="Abadi" panose="020B0604020104020204" pitchFamily="34" charset="0"/>
                <a:cs typeface="Microsoft Sans Serif"/>
              </a:rPr>
              <a:t> </a:t>
            </a:r>
            <a:r>
              <a:rPr lang="en-GB" sz="7200" spc="-60" dirty="0">
                <a:solidFill>
                  <a:srgbClr val="292929"/>
                </a:solidFill>
                <a:latin typeface="Abadi" panose="020B0604020104020204" pitchFamily="34" charset="0"/>
                <a:cs typeface="Microsoft Sans Serif"/>
              </a:rPr>
              <a:t>launched</a:t>
            </a:r>
            <a:r>
              <a:rPr lang="en-GB" sz="7200" spc="-35" dirty="0">
                <a:solidFill>
                  <a:srgbClr val="292929"/>
                </a:solidFill>
                <a:latin typeface="Abadi" panose="020B0604020104020204" pitchFamily="34" charset="0"/>
                <a:cs typeface="Microsoft Sans Serif"/>
              </a:rPr>
              <a:t> </a:t>
            </a:r>
            <a:r>
              <a:rPr lang="en-GB" sz="7200" spc="-20" dirty="0">
                <a:solidFill>
                  <a:srgbClr val="292929"/>
                </a:solidFill>
                <a:latin typeface="Abadi" panose="020B0604020104020204" pitchFamily="34" charset="0"/>
                <a:cs typeface="Microsoft Sans Serif"/>
              </a:rPr>
              <a:t>anything</a:t>
            </a:r>
            <a:r>
              <a:rPr lang="en-GB" sz="7200" spc="-25" dirty="0">
                <a:solidFill>
                  <a:srgbClr val="292929"/>
                </a:solidFill>
                <a:latin typeface="Abadi" panose="020B0604020104020204" pitchFamily="34" charset="0"/>
                <a:cs typeface="Microsoft Sans Serif"/>
              </a:rPr>
              <a:t> </a:t>
            </a:r>
            <a:r>
              <a:rPr lang="en-GB" sz="7200" spc="-20" dirty="0">
                <a:solidFill>
                  <a:srgbClr val="292929"/>
                </a:solidFill>
                <a:latin typeface="Abadi" panose="020B0604020104020204" pitchFamily="34" charset="0"/>
                <a:cs typeface="Microsoft Sans Serif"/>
              </a:rPr>
              <a:t>greater </a:t>
            </a:r>
            <a:r>
              <a:rPr lang="en-GB" sz="7200" dirty="0">
                <a:solidFill>
                  <a:srgbClr val="292929"/>
                </a:solidFill>
                <a:latin typeface="Abadi" panose="020B0604020104020204" pitchFamily="34" charset="0"/>
                <a:cs typeface="Microsoft Sans Serif"/>
              </a:rPr>
              <a:t>than</a:t>
            </a:r>
            <a:r>
              <a:rPr lang="en-GB" sz="7200" spc="-30" dirty="0">
                <a:solidFill>
                  <a:srgbClr val="292929"/>
                </a:solidFill>
                <a:latin typeface="Abadi" panose="020B0604020104020204" pitchFamily="34" charset="0"/>
                <a:cs typeface="Microsoft Sans Serif"/>
              </a:rPr>
              <a:t> </a:t>
            </a:r>
            <a:r>
              <a:rPr lang="en-GB" sz="7200" spc="70" dirty="0">
                <a:solidFill>
                  <a:srgbClr val="292929"/>
                </a:solidFill>
                <a:latin typeface="Abadi" panose="020B0604020104020204" pitchFamily="34" charset="0"/>
                <a:cs typeface="Microsoft Sans Serif"/>
              </a:rPr>
              <a:t>~10,000</a:t>
            </a:r>
            <a:r>
              <a:rPr lang="en-GB" sz="7200" spc="-60" dirty="0">
                <a:solidFill>
                  <a:srgbClr val="292929"/>
                </a:solidFill>
                <a:latin typeface="Abadi" panose="020B0604020104020204" pitchFamily="34" charset="0"/>
                <a:cs typeface="Microsoft Sans Serif"/>
              </a:rPr>
              <a:t> </a:t>
            </a:r>
            <a:r>
              <a:rPr lang="en-GB" sz="7200" spc="-25" dirty="0">
                <a:solidFill>
                  <a:srgbClr val="292929"/>
                </a:solidFill>
                <a:latin typeface="Abadi" panose="020B0604020104020204" pitchFamily="34" charset="0"/>
                <a:cs typeface="Microsoft Sans Serif"/>
              </a:rPr>
              <a:t>kg</a:t>
            </a:r>
            <a:endParaRPr lang="en-GB" sz="7200" dirty="0">
              <a:latin typeface="Abadi" panose="020B0604020104020204" pitchFamily="34" charset="0"/>
              <a:cs typeface="Microsoft Sans Serif"/>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of a mass and launch site&#10;&#10;Description automatically generated">
            <a:extLst>
              <a:ext uri="{FF2B5EF4-FFF2-40B4-BE49-F238E27FC236}">
                <a16:creationId xmlns:a16="http://schemas.microsoft.com/office/drawing/2014/main" id="{79C56AE1-1BCF-DE8B-77D2-572A488886D3}"/>
              </a:ext>
            </a:extLst>
          </p:cNvPr>
          <p:cNvPicPr>
            <a:picLocks noChangeAspect="1"/>
          </p:cNvPicPr>
          <p:nvPr/>
        </p:nvPicPr>
        <p:blipFill>
          <a:blip r:embed="rId3"/>
          <a:stretch>
            <a:fillRect/>
          </a:stretch>
        </p:blipFill>
        <p:spPr>
          <a:xfrm>
            <a:off x="866172" y="2955850"/>
            <a:ext cx="10223586" cy="26262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737909" cy="381158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From the plot, we can see that ES-L1, GEO, HEO, SSO,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different colored bars&#10;&#10;Description automatically generated">
            <a:extLst>
              <a:ext uri="{FF2B5EF4-FFF2-40B4-BE49-F238E27FC236}">
                <a16:creationId xmlns:a16="http://schemas.microsoft.com/office/drawing/2014/main" id="{3EFFF0A3-E95C-647D-91F0-D781F8FEDAB8}"/>
              </a:ext>
            </a:extLst>
          </p:cNvPr>
          <p:cNvPicPr>
            <a:picLocks noChangeAspect="1"/>
          </p:cNvPicPr>
          <p:nvPr/>
        </p:nvPicPr>
        <p:blipFill>
          <a:blip r:embed="rId3"/>
          <a:stretch>
            <a:fillRect/>
          </a:stretch>
        </p:blipFill>
        <p:spPr>
          <a:xfrm>
            <a:off x="5334000" y="1436324"/>
            <a:ext cx="6087989" cy="510316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79147"/>
            <a:ext cx="10287850" cy="381158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2740485-0D36-5C5C-CFCE-23D053F0CAB2}"/>
              </a:ext>
            </a:extLst>
          </p:cNvPr>
          <p:cNvPicPr>
            <a:picLocks noChangeAspect="1"/>
          </p:cNvPicPr>
          <p:nvPr/>
        </p:nvPicPr>
        <p:blipFill>
          <a:blip r:embed="rId3"/>
          <a:stretch>
            <a:fillRect/>
          </a:stretch>
        </p:blipFill>
        <p:spPr>
          <a:xfrm>
            <a:off x="775545" y="2998381"/>
            <a:ext cx="10640910" cy="29598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2219"/>
            <a:ext cx="9990138" cy="381158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with green and blue dots and numbers&#10;&#10;Description automatically generated">
            <a:extLst>
              <a:ext uri="{FF2B5EF4-FFF2-40B4-BE49-F238E27FC236}">
                <a16:creationId xmlns:a16="http://schemas.microsoft.com/office/drawing/2014/main" id="{0C7E5959-3769-A8F7-51F3-FEDA4EAB735E}"/>
              </a:ext>
            </a:extLst>
          </p:cNvPr>
          <p:cNvPicPr>
            <a:picLocks noChangeAspect="1"/>
          </p:cNvPicPr>
          <p:nvPr/>
        </p:nvPicPr>
        <p:blipFill>
          <a:blip r:embed="rId3"/>
          <a:stretch>
            <a:fillRect/>
          </a:stretch>
        </p:blipFill>
        <p:spPr>
          <a:xfrm>
            <a:off x="961397" y="2881423"/>
            <a:ext cx="9469143" cy="36817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206026" cy="3811588"/>
          </a:xfrm>
          <a:prstGeom prst="rect">
            <a:avLst/>
          </a:prstGeom>
        </p:spPr>
        <p:txBody>
          <a:bodyPr>
            <a:normAutofit/>
          </a:bodyPr>
          <a:lstStyle/>
          <a:p>
            <a:pPr marR="81915">
              <a:lnSpc>
                <a:spcPct val="100000"/>
              </a:lnSpc>
              <a:spcBef>
                <a:spcPts val="95"/>
              </a:spcBef>
              <a:tabLst>
                <a:tab pos="227965" algn="l"/>
              </a:tabLst>
            </a:pPr>
            <a:r>
              <a:rPr lang="en-GB" sz="2200" spc="-120" dirty="0">
                <a:solidFill>
                  <a:srgbClr val="292929"/>
                </a:solidFill>
                <a:latin typeface="Abadi" panose="020B0604020104020204" pitchFamily="34" charset="0"/>
                <a:cs typeface="Microsoft Sans Serif"/>
              </a:rPr>
              <a:t>The</a:t>
            </a:r>
            <a:r>
              <a:rPr lang="en-GB" sz="2200" spc="-30" dirty="0">
                <a:solidFill>
                  <a:srgbClr val="292929"/>
                </a:solidFill>
                <a:latin typeface="Abadi" panose="020B0604020104020204" pitchFamily="34" charset="0"/>
                <a:cs typeface="Microsoft Sans Serif"/>
              </a:rPr>
              <a:t> </a:t>
            </a:r>
            <a:r>
              <a:rPr lang="en-GB" sz="2200" spc="-114" dirty="0">
                <a:solidFill>
                  <a:srgbClr val="292929"/>
                </a:solidFill>
                <a:latin typeface="Abadi" panose="020B0604020104020204" pitchFamily="34" charset="0"/>
                <a:cs typeface="Microsoft Sans Serif"/>
              </a:rPr>
              <a:t>success</a:t>
            </a:r>
            <a:r>
              <a:rPr lang="en-GB" sz="2200" spc="-3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rate</a:t>
            </a:r>
            <a:r>
              <a:rPr lang="en-GB" sz="2200" spc="-130" dirty="0">
                <a:solidFill>
                  <a:srgbClr val="292929"/>
                </a:solidFill>
                <a:latin typeface="Abadi" panose="020B0604020104020204" pitchFamily="34" charset="0"/>
                <a:cs typeface="Microsoft Sans Serif"/>
              </a:rPr>
              <a:t> </a:t>
            </a:r>
            <a:r>
              <a:rPr lang="en-GB" sz="2200" spc="-10" dirty="0">
                <a:solidFill>
                  <a:srgbClr val="292929"/>
                </a:solidFill>
                <a:latin typeface="Abadi" panose="020B0604020104020204" pitchFamily="34" charset="0"/>
                <a:cs typeface="Microsoft Sans Serif"/>
              </a:rPr>
              <a:t>improved</a:t>
            </a:r>
            <a:r>
              <a:rPr lang="en-GB" sz="2200" spc="-65" dirty="0">
                <a:solidFill>
                  <a:srgbClr val="292929"/>
                </a:solidFill>
                <a:latin typeface="Abadi" panose="020B0604020104020204" pitchFamily="34" charset="0"/>
                <a:cs typeface="Microsoft Sans Serif"/>
              </a:rPr>
              <a:t> </a:t>
            </a:r>
            <a:r>
              <a:rPr lang="en-GB" sz="2200" spc="-20" dirty="0">
                <a:solidFill>
                  <a:srgbClr val="292929"/>
                </a:solidFill>
                <a:latin typeface="Abadi" panose="020B0604020104020204" pitchFamily="34" charset="0"/>
                <a:cs typeface="Microsoft Sans Serif"/>
              </a:rPr>
              <a:t>from </a:t>
            </a:r>
            <a:r>
              <a:rPr lang="en-GB" sz="2200" spc="80" dirty="0">
                <a:solidFill>
                  <a:srgbClr val="292929"/>
                </a:solidFill>
                <a:latin typeface="Abadi" panose="020B0604020104020204" pitchFamily="34" charset="0"/>
                <a:cs typeface="Microsoft Sans Serif"/>
              </a:rPr>
              <a:t>2013-</a:t>
            </a:r>
            <a:r>
              <a:rPr lang="en-GB" sz="2200" spc="95" dirty="0">
                <a:solidFill>
                  <a:srgbClr val="292929"/>
                </a:solidFill>
                <a:latin typeface="Abadi" panose="020B0604020104020204" pitchFamily="34" charset="0"/>
                <a:cs typeface="Microsoft Sans Serif"/>
              </a:rPr>
              <a:t>2017</a:t>
            </a:r>
            <a:r>
              <a:rPr lang="en-GB" sz="2200" spc="-6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and</a:t>
            </a:r>
            <a:r>
              <a:rPr lang="en-GB" sz="2200" spc="-25" dirty="0">
                <a:solidFill>
                  <a:srgbClr val="292929"/>
                </a:solidFill>
                <a:latin typeface="Abadi" panose="020B0604020104020204" pitchFamily="34" charset="0"/>
                <a:cs typeface="Microsoft Sans Serif"/>
              </a:rPr>
              <a:t> </a:t>
            </a:r>
            <a:r>
              <a:rPr lang="en-GB" sz="2200" spc="80" dirty="0">
                <a:solidFill>
                  <a:srgbClr val="292929"/>
                </a:solidFill>
                <a:latin typeface="Abadi" panose="020B0604020104020204" pitchFamily="34" charset="0"/>
                <a:cs typeface="Microsoft Sans Serif"/>
              </a:rPr>
              <a:t>2018-</a:t>
            </a:r>
            <a:r>
              <a:rPr lang="en-GB" sz="2200" spc="75" dirty="0">
                <a:solidFill>
                  <a:srgbClr val="292929"/>
                </a:solidFill>
                <a:latin typeface="Abadi" panose="020B0604020104020204" pitchFamily="34" charset="0"/>
                <a:cs typeface="Microsoft Sans Serif"/>
              </a:rPr>
              <a:t>2019</a:t>
            </a:r>
            <a:endParaRPr lang="en-GB" sz="2200" dirty="0">
              <a:latin typeface="Abadi" panose="020B0604020104020204" pitchFamily="34" charset="0"/>
              <a:cs typeface="Microsoft Sans Serif"/>
            </a:endParaRPr>
          </a:p>
          <a:p>
            <a:pPr marL="241300" marR="5080" indent="-228600">
              <a:lnSpc>
                <a:spcPct val="100000"/>
              </a:lnSpc>
              <a:spcBef>
                <a:spcPts val="1405"/>
              </a:spcBef>
              <a:buFont typeface="Arial MT"/>
              <a:buChar char="•"/>
              <a:tabLst>
                <a:tab pos="241300" algn="l"/>
              </a:tabLst>
            </a:pPr>
            <a:r>
              <a:rPr lang="en-GB" sz="2200" spc="-120" dirty="0">
                <a:solidFill>
                  <a:srgbClr val="292929"/>
                </a:solidFill>
                <a:latin typeface="Abadi" panose="020B0604020104020204" pitchFamily="34" charset="0"/>
                <a:cs typeface="Microsoft Sans Serif"/>
              </a:rPr>
              <a:t>The</a:t>
            </a:r>
            <a:r>
              <a:rPr lang="en-GB" sz="2200" spc="-30" dirty="0">
                <a:solidFill>
                  <a:srgbClr val="292929"/>
                </a:solidFill>
                <a:latin typeface="Abadi" panose="020B0604020104020204" pitchFamily="34" charset="0"/>
                <a:cs typeface="Microsoft Sans Serif"/>
              </a:rPr>
              <a:t> </a:t>
            </a:r>
            <a:r>
              <a:rPr lang="en-GB" sz="2200" spc="-120" dirty="0">
                <a:solidFill>
                  <a:srgbClr val="292929"/>
                </a:solidFill>
                <a:latin typeface="Abadi" panose="020B0604020104020204" pitchFamily="34" charset="0"/>
                <a:cs typeface="Microsoft Sans Serif"/>
              </a:rPr>
              <a:t>success</a:t>
            </a:r>
            <a:r>
              <a:rPr lang="en-GB" sz="2200" spc="-2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rate</a:t>
            </a:r>
            <a:r>
              <a:rPr lang="en-GB" sz="2200" spc="-40" dirty="0">
                <a:solidFill>
                  <a:srgbClr val="292929"/>
                </a:solidFill>
                <a:latin typeface="Abadi" panose="020B0604020104020204" pitchFamily="34" charset="0"/>
                <a:cs typeface="Microsoft Sans Serif"/>
              </a:rPr>
              <a:t> </a:t>
            </a:r>
            <a:r>
              <a:rPr lang="en-GB" sz="2200" spc="-80" dirty="0">
                <a:solidFill>
                  <a:srgbClr val="292929"/>
                </a:solidFill>
                <a:latin typeface="Abadi" panose="020B0604020104020204" pitchFamily="34" charset="0"/>
                <a:cs typeface="Microsoft Sans Serif"/>
              </a:rPr>
              <a:t>decreased</a:t>
            </a:r>
            <a:r>
              <a:rPr lang="en-GB" sz="2200" spc="-35" dirty="0">
                <a:solidFill>
                  <a:srgbClr val="292929"/>
                </a:solidFill>
                <a:latin typeface="Abadi" panose="020B0604020104020204" pitchFamily="34" charset="0"/>
                <a:cs typeface="Microsoft Sans Serif"/>
              </a:rPr>
              <a:t> </a:t>
            </a:r>
            <a:r>
              <a:rPr lang="en-GB" sz="2200" spc="-20" dirty="0">
                <a:solidFill>
                  <a:srgbClr val="292929"/>
                </a:solidFill>
                <a:latin typeface="Abadi" panose="020B0604020104020204" pitchFamily="34" charset="0"/>
                <a:cs typeface="Microsoft Sans Serif"/>
              </a:rPr>
              <a:t>from </a:t>
            </a:r>
            <a:r>
              <a:rPr lang="en-GB" sz="2200" spc="80" dirty="0">
                <a:solidFill>
                  <a:srgbClr val="292929"/>
                </a:solidFill>
                <a:latin typeface="Abadi" panose="020B0604020104020204" pitchFamily="34" charset="0"/>
                <a:cs typeface="Microsoft Sans Serif"/>
              </a:rPr>
              <a:t>2017-</a:t>
            </a:r>
            <a:r>
              <a:rPr lang="en-GB" sz="2200" spc="95" dirty="0">
                <a:solidFill>
                  <a:srgbClr val="292929"/>
                </a:solidFill>
                <a:latin typeface="Abadi" panose="020B0604020104020204" pitchFamily="34" charset="0"/>
                <a:cs typeface="Microsoft Sans Serif"/>
              </a:rPr>
              <a:t>2018</a:t>
            </a:r>
            <a:r>
              <a:rPr lang="en-GB" sz="2200" spc="-8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and</a:t>
            </a:r>
            <a:r>
              <a:rPr lang="en-GB" sz="2200" spc="-45" dirty="0">
                <a:solidFill>
                  <a:srgbClr val="292929"/>
                </a:solidFill>
                <a:latin typeface="Abadi" panose="020B0604020104020204" pitchFamily="34" charset="0"/>
                <a:cs typeface="Microsoft Sans Serif"/>
              </a:rPr>
              <a:t> </a:t>
            </a:r>
            <a:r>
              <a:rPr lang="en-GB" sz="2200" spc="70" dirty="0">
                <a:solidFill>
                  <a:srgbClr val="292929"/>
                </a:solidFill>
                <a:latin typeface="Abadi" panose="020B0604020104020204" pitchFamily="34" charset="0"/>
                <a:cs typeface="Microsoft Sans Serif"/>
              </a:rPr>
              <a:t>2019-</a:t>
            </a:r>
            <a:r>
              <a:rPr lang="en-GB" sz="2200" spc="80" dirty="0">
                <a:solidFill>
                  <a:srgbClr val="292929"/>
                </a:solidFill>
                <a:latin typeface="Abadi" panose="020B0604020104020204" pitchFamily="34" charset="0"/>
                <a:cs typeface="Microsoft Sans Serif"/>
              </a:rPr>
              <a:t>2020</a:t>
            </a:r>
            <a:endParaRPr lang="en-GB" sz="2200" dirty="0">
              <a:latin typeface="Abadi" panose="020B0604020104020204" pitchFamily="34" charset="0"/>
              <a:cs typeface="Microsoft Sans Serif"/>
            </a:endParaRPr>
          </a:p>
          <a:p>
            <a:pPr marL="241300" marR="506730" indent="-228600">
              <a:lnSpc>
                <a:spcPct val="100000"/>
              </a:lnSpc>
              <a:spcBef>
                <a:spcPts val="1405"/>
              </a:spcBef>
              <a:buFont typeface="Arial MT"/>
              <a:buChar char="•"/>
              <a:tabLst>
                <a:tab pos="241300" algn="l"/>
              </a:tabLst>
            </a:pPr>
            <a:r>
              <a:rPr lang="en-GB" sz="2200" spc="-65" dirty="0">
                <a:solidFill>
                  <a:srgbClr val="292929"/>
                </a:solidFill>
                <a:latin typeface="Abadi" panose="020B0604020104020204" pitchFamily="34" charset="0"/>
                <a:cs typeface="Microsoft Sans Serif"/>
              </a:rPr>
              <a:t>Overall,</a:t>
            </a:r>
            <a:r>
              <a:rPr lang="en-GB" sz="2200" spc="-4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the</a:t>
            </a:r>
            <a:r>
              <a:rPr lang="en-GB" sz="2200" spc="-40" dirty="0">
                <a:solidFill>
                  <a:srgbClr val="292929"/>
                </a:solidFill>
                <a:latin typeface="Abadi" panose="020B0604020104020204" pitchFamily="34" charset="0"/>
                <a:cs typeface="Microsoft Sans Serif"/>
              </a:rPr>
              <a:t> </a:t>
            </a:r>
            <a:r>
              <a:rPr lang="en-GB" sz="2200" spc="-125" dirty="0">
                <a:solidFill>
                  <a:srgbClr val="292929"/>
                </a:solidFill>
                <a:latin typeface="Abadi" panose="020B0604020104020204" pitchFamily="34" charset="0"/>
                <a:cs typeface="Microsoft Sans Serif"/>
              </a:rPr>
              <a:t>success</a:t>
            </a:r>
            <a:r>
              <a:rPr lang="en-GB" sz="2200" spc="-2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rate</a:t>
            </a:r>
            <a:r>
              <a:rPr lang="en-GB" sz="2200" spc="-30" dirty="0">
                <a:solidFill>
                  <a:srgbClr val="292929"/>
                </a:solidFill>
                <a:latin typeface="Abadi" panose="020B0604020104020204" pitchFamily="34" charset="0"/>
                <a:cs typeface="Microsoft Sans Serif"/>
              </a:rPr>
              <a:t> </a:t>
            </a:r>
            <a:r>
              <a:rPr lang="en-GB" sz="2200" spc="-80" dirty="0">
                <a:solidFill>
                  <a:srgbClr val="292929"/>
                </a:solidFill>
                <a:latin typeface="Abadi" panose="020B0604020104020204" pitchFamily="34" charset="0"/>
                <a:cs typeface="Microsoft Sans Serif"/>
              </a:rPr>
              <a:t>has </a:t>
            </a:r>
            <a:r>
              <a:rPr lang="en-GB" sz="2200" spc="-20" dirty="0">
                <a:solidFill>
                  <a:srgbClr val="292929"/>
                </a:solidFill>
                <a:latin typeface="Abadi" panose="020B0604020104020204" pitchFamily="34" charset="0"/>
                <a:cs typeface="Microsoft Sans Serif"/>
              </a:rPr>
              <a:t>improved</a:t>
            </a:r>
            <a:r>
              <a:rPr lang="en-GB" sz="2200" spc="-60" dirty="0">
                <a:solidFill>
                  <a:srgbClr val="292929"/>
                </a:solidFill>
                <a:latin typeface="Abadi" panose="020B0604020104020204" pitchFamily="34" charset="0"/>
                <a:cs typeface="Microsoft Sans Serif"/>
              </a:rPr>
              <a:t> </a:t>
            </a:r>
            <a:r>
              <a:rPr lang="en-GB" sz="2200" spc="-65" dirty="0">
                <a:solidFill>
                  <a:srgbClr val="292929"/>
                </a:solidFill>
                <a:latin typeface="Abadi" panose="020B0604020104020204" pitchFamily="34" charset="0"/>
                <a:cs typeface="Microsoft Sans Serif"/>
              </a:rPr>
              <a:t>since</a:t>
            </a:r>
            <a:r>
              <a:rPr lang="en-GB" sz="2200" spc="-70" dirty="0">
                <a:solidFill>
                  <a:srgbClr val="292929"/>
                </a:solidFill>
                <a:latin typeface="Abadi" panose="020B0604020104020204" pitchFamily="34" charset="0"/>
                <a:cs typeface="Microsoft Sans Serif"/>
              </a:rPr>
              <a:t> </a:t>
            </a:r>
            <a:r>
              <a:rPr lang="en-GB" sz="2200" spc="75" dirty="0">
                <a:solidFill>
                  <a:srgbClr val="292929"/>
                </a:solidFill>
                <a:latin typeface="Abadi" panose="020B0604020104020204" pitchFamily="34" charset="0"/>
                <a:cs typeface="Microsoft Sans Serif"/>
              </a:rPr>
              <a:t>2013</a:t>
            </a:r>
            <a:endParaRPr lang="en-GB" sz="2200" dirty="0">
              <a:latin typeface="Abadi" panose="020B0604020104020204" pitchFamily="34" charset="0"/>
              <a:cs typeface="Microsoft Sans Serif"/>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AFAEF76-49B0-FD76-0A04-2ED6A6FF5EFC}"/>
              </a:ext>
            </a:extLst>
          </p:cNvPr>
          <p:cNvPicPr>
            <a:picLocks noChangeAspect="1"/>
          </p:cNvPicPr>
          <p:nvPr/>
        </p:nvPicPr>
        <p:blipFill>
          <a:blip r:embed="rId3"/>
          <a:stretch>
            <a:fillRect/>
          </a:stretch>
        </p:blipFill>
        <p:spPr>
          <a:xfrm>
            <a:off x="4976036" y="1718339"/>
            <a:ext cx="6177517" cy="416300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12353"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used the key word DISTINCT to show only unique launch sites from the SpaceX data. </a:t>
            </a:r>
          </a:p>
          <a:p>
            <a:pPr marL="12700">
              <a:lnSpc>
                <a:spcPct val="100000"/>
              </a:lnSpc>
              <a:spcBef>
                <a:spcPts val="1405"/>
              </a:spcBef>
            </a:pPr>
            <a:r>
              <a:rPr lang="en-GB" sz="2200" spc="-120" dirty="0">
                <a:solidFill>
                  <a:srgbClr val="292929"/>
                </a:solidFill>
                <a:latin typeface="Abadi" panose="020B0604020104020204" pitchFamily="34" charset="0"/>
                <a:cs typeface="Microsoft Sans Serif"/>
              </a:rPr>
              <a:t>The</a:t>
            </a:r>
            <a:r>
              <a:rPr lang="en-GB" sz="2200" spc="-3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table</a:t>
            </a:r>
            <a:r>
              <a:rPr lang="en-GB" sz="2200" spc="-4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below</a:t>
            </a:r>
            <a:r>
              <a:rPr lang="en-GB" sz="2200" spc="-40" dirty="0">
                <a:solidFill>
                  <a:srgbClr val="292929"/>
                </a:solidFill>
                <a:latin typeface="Abadi" panose="020B0604020104020204" pitchFamily="34" charset="0"/>
                <a:cs typeface="Microsoft Sans Serif"/>
              </a:rPr>
              <a:t> </a:t>
            </a:r>
            <a:r>
              <a:rPr lang="en-GB" sz="2200" spc="-60" dirty="0">
                <a:solidFill>
                  <a:srgbClr val="292929"/>
                </a:solidFill>
                <a:latin typeface="Abadi" panose="020B0604020104020204" pitchFamily="34" charset="0"/>
                <a:cs typeface="Microsoft Sans Serif"/>
              </a:rPr>
              <a:t>shows</a:t>
            </a:r>
            <a:r>
              <a:rPr lang="en-GB" sz="2200" spc="-3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the</a:t>
            </a:r>
            <a:r>
              <a:rPr lang="en-GB" sz="2200" spc="-35" dirty="0">
                <a:solidFill>
                  <a:srgbClr val="292929"/>
                </a:solidFill>
                <a:latin typeface="Abadi" panose="020B0604020104020204" pitchFamily="34" charset="0"/>
                <a:cs typeface="Microsoft Sans Serif"/>
              </a:rPr>
              <a:t> </a:t>
            </a:r>
            <a:r>
              <a:rPr lang="en-GB" sz="2200" spc="95" dirty="0">
                <a:solidFill>
                  <a:srgbClr val="292929"/>
                </a:solidFill>
                <a:latin typeface="Abadi" panose="020B0604020104020204" pitchFamily="34" charset="0"/>
                <a:cs typeface="Microsoft Sans Serif"/>
              </a:rPr>
              <a:t>5</a:t>
            </a:r>
            <a:r>
              <a:rPr lang="en-GB" sz="2200" spc="-45" dirty="0">
                <a:solidFill>
                  <a:srgbClr val="292929"/>
                </a:solidFill>
                <a:latin typeface="Abadi" panose="020B0604020104020204" pitchFamily="34" charset="0"/>
                <a:cs typeface="Microsoft Sans Serif"/>
              </a:rPr>
              <a:t> </a:t>
            </a:r>
            <a:r>
              <a:rPr lang="en-GB" sz="2200" spc="-10" dirty="0">
                <a:solidFill>
                  <a:srgbClr val="292929"/>
                </a:solidFill>
                <a:latin typeface="Abadi" panose="020B0604020104020204" pitchFamily="34" charset="0"/>
                <a:cs typeface="Microsoft Sans Serif"/>
              </a:rPr>
              <a:t>records</a:t>
            </a:r>
            <a:r>
              <a:rPr lang="en-GB" sz="2200" spc="-10" dirty="0">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from</a:t>
            </a:r>
            <a:r>
              <a:rPr lang="en-GB" sz="2200" spc="-10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the</a:t>
            </a:r>
            <a:r>
              <a:rPr lang="en-GB" sz="2200" spc="-10" dirty="0">
                <a:solidFill>
                  <a:srgbClr val="292929"/>
                </a:solidFill>
                <a:latin typeface="Abadi" panose="020B0604020104020204" pitchFamily="34" charset="0"/>
                <a:cs typeface="Microsoft Sans Serif"/>
              </a:rPr>
              <a:t> </a:t>
            </a:r>
            <a:r>
              <a:rPr lang="en-GB" sz="2200" spc="-60" dirty="0">
                <a:solidFill>
                  <a:srgbClr val="292929"/>
                </a:solidFill>
                <a:latin typeface="Abadi" panose="020B0604020104020204" pitchFamily="34" charset="0"/>
                <a:cs typeface="Microsoft Sans Serif"/>
              </a:rPr>
              <a:t>launch</a:t>
            </a:r>
            <a:r>
              <a:rPr lang="en-GB" sz="2200" spc="-3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site</a:t>
            </a:r>
            <a:r>
              <a:rPr lang="en-GB" sz="2200" spc="-15" dirty="0">
                <a:solidFill>
                  <a:srgbClr val="292929"/>
                </a:solidFill>
                <a:latin typeface="Abadi" panose="020B0604020104020204" pitchFamily="34" charset="0"/>
                <a:cs typeface="Microsoft Sans Serif"/>
              </a:rPr>
              <a:t> </a:t>
            </a:r>
            <a:r>
              <a:rPr lang="en-GB" sz="2200" spc="-250" dirty="0">
                <a:solidFill>
                  <a:srgbClr val="292929"/>
                </a:solidFill>
                <a:latin typeface="Abadi" panose="020B0604020104020204" pitchFamily="34" charset="0"/>
                <a:cs typeface="Microsoft Sans Serif"/>
              </a:rPr>
              <a:t>CCAFS</a:t>
            </a:r>
            <a:r>
              <a:rPr lang="en-GB" sz="2200" spc="75" dirty="0">
                <a:solidFill>
                  <a:srgbClr val="292929"/>
                </a:solidFill>
                <a:latin typeface="Abadi" panose="020B0604020104020204" pitchFamily="34" charset="0"/>
                <a:cs typeface="Microsoft Sans Serif"/>
              </a:rPr>
              <a:t> </a:t>
            </a:r>
            <a:r>
              <a:rPr lang="en-GB" sz="2200" spc="-150" dirty="0">
                <a:solidFill>
                  <a:srgbClr val="292929"/>
                </a:solidFill>
                <a:latin typeface="Abadi" panose="020B0604020104020204" pitchFamily="34" charset="0"/>
                <a:cs typeface="Microsoft Sans Serif"/>
              </a:rPr>
              <a:t>LC-</a:t>
            </a:r>
            <a:r>
              <a:rPr lang="en-GB" sz="2200" spc="-25" dirty="0">
                <a:solidFill>
                  <a:srgbClr val="292929"/>
                </a:solidFill>
                <a:latin typeface="Abadi" panose="020B0604020104020204" pitchFamily="34" charset="0"/>
                <a:cs typeface="Microsoft Sans Serif"/>
              </a:rPr>
              <a:t>40.</a:t>
            </a:r>
            <a:endParaRPr lang="en-GB" sz="2200" dirty="0">
              <a:latin typeface="Abadi" panose="020B0604020104020204" pitchFamily="34" charset="0"/>
              <a:cs typeface="Microsoft Sans Serif"/>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91E0E31-24B6-544B-FBA0-3DC7EFB6D11D}"/>
              </a:ext>
            </a:extLst>
          </p:cNvPr>
          <p:cNvPicPr>
            <a:picLocks noChangeAspect="1"/>
          </p:cNvPicPr>
          <p:nvPr/>
        </p:nvPicPr>
        <p:blipFill>
          <a:blip r:embed="rId3"/>
          <a:stretch>
            <a:fillRect/>
          </a:stretch>
        </p:blipFill>
        <p:spPr>
          <a:xfrm>
            <a:off x="6539023" y="1665078"/>
            <a:ext cx="4746588" cy="2035052"/>
          </a:xfrm>
          <a:prstGeom prst="rect">
            <a:avLst/>
          </a:prstGeom>
        </p:spPr>
      </p:pic>
      <p:pic>
        <p:nvPicPr>
          <p:cNvPr id="2" name="object 5"/>
          <p:cNvPicPr/>
          <p:nvPr/>
        </p:nvPicPr>
        <p:blipFill>
          <a:blip r:embed="rId4" cstate="print"/>
          <a:stretch>
            <a:fillRect/>
          </a:stretch>
        </p:blipFill>
        <p:spPr>
          <a:xfrm>
            <a:off x="770010" y="4224050"/>
            <a:ext cx="10366248" cy="143256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2EB7AC89-7254-C85F-2ACD-EE5E313A47F0}"/>
              </a:ext>
            </a:extLst>
          </p:cNvPr>
          <p:cNvPicPr>
            <a:picLocks noChangeAspect="1"/>
          </p:cNvPicPr>
          <p:nvPr/>
        </p:nvPicPr>
        <p:blipFill>
          <a:blip r:embed="rId3"/>
          <a:stretch>
            <a:fillRect/>
          </a:stretch>
        </p:blipFill>
        <p:spPr>
          <a:xfrm>
            <a:off x="502540" y="2446237"/>
            <a:ext cx="11050542" cy="321037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EFC896E-7386-91A8-0F86-FF5660AE4C3E}"/>
              </a:ext>
            </a:extLst>
          </p:cNvPr>
          <p:cNvPicPr>
            <a:picLocks noChangeAspect="1"/>
          </p:cNvPicPr>
          <p:nvPr/>
        </p:nvPicPr>
        <p:blipFill>
          <a:blip r:embed="rId3"/>
          <a:stretch>
            <a:fillRect/>
          </a:stretch>
        </p:blipFill>
        <p:spPr>
          <a:xfrm>
            <a:off x="1488547" y="2774106"/>
            <a:ext cx="8087854" cy="30960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37925"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calculated the average payload mass carried by booster version F9 v1.1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189BF83-EA82-16D8-98EE-1E5153FE6348}"/>
              </a:ext>
            </a:extLst>
          </p:cNvPr>
          <p:cNvPicPr>
            <a:picLocks noChangeAspect="1"/>
          </p:cNvPicPr>
          <p:nvPr/>
        </p:nvPicPr>
        <p:blipFill>
          <a:blip r:embed="rId3"/>
          <a:stretch>
            <a:fillRect/>
          </a:stretch>
        </p:blipFill>
        <p:spPr>
          <a:xfrm>
            <a:off x="4636233" y="1990094"/>
            <a:ext cx="6649378" cy="2686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33888" cy="4351338"/>
          </a:xfrm>
          <a:prstGeom prst="rect">
            <a:avLst/>
          </a:prstGeom>
        </p:spPr>
        <p:txBody>
          <a:bodyPr lIns="91440" tIns="45720" rIns="91440" bIns="45720" anchor="t">
            <a:normAutofit/>
          </a:bodyPr>
          <a:lstStyle/>
          <a:p>
            <a:pPr>
              <a:lnSpc>
                <a:spcPct val="100000"/>
              </a:lnSpc>
              <a:spcBef>
                <a:spcPts val="1400"/>
              </a:spcBef>
            </a:pPr>
            <a:r>
              <a:rPr lang="en-GB" sz="2200" dirty="0">
                <a:latin typeface="Abadi" panose="020B0604020104020204" pitchFamily="34" charset="0"/>
              </a:rPr>
              <a:t>We observed that the dates of the first successful landing outcome on ground pad was 22nd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E4B3DB5-311E-8E7B-7982-DA4B16A69897}"/>
              </a:ext>
            </a:extLst>
          </p:cNvPr>
          <p:cNvPicPr>
            <a:picLocks noChangeAspect="1"/>
          </p:cNvPicPr>
          <p:nvPr/>
        </p:nvPicPr>
        <p:blipFill>
          <a:blip r:embed="rId3"/>
          <a:stretch>
            <a:fillRect/>
          </a:stretch>
        </p:blipFill>
        <p:spPr>
          <a:xfrm>
            <a:off x="4603899" y="1995533"/>
            <a:ext cx="6878010" cy="25054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8" y="1188097"/>
            <a:ext cx="6282690" cy="5402120"/>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947CA"/>
                </a:solidFill>
                <a:latin typeface="Abadi" panose="020B0604020104020204" pitchFamily="34" charset="0"/>
                <a:cs typeface="Calibri"/>
              </a:rPr>
              <a:t>Summary</a:t>
            </a:r>
            <a:r>
              <a:rPr sz="1400" b="1" spc="-40" dirty="0">
                <a:solidFill>
                  <a:srgbClr val="0947CA"/>
                </a:solidFill>
                <a:latin typeface="Abadi" panose="020B0604020104020204" pitchFamily="34" charset="0"/>
                <a:cs typeface="Calibri"/>
              </a:rPr>
              <a:t> </a:t>
            </a:r>
            <a:r>
              <a:rPr sz="1400" b="1" dirty="0">
                <a:solidFill>
                  <a:srgbClr val="0947CA"/>
                </a:solidFill>
                <a:latin typeface="Abadi" panose="020B0604020104020204" pitchFamily="34" charset="0"/>
                <a:cs typeface="Calibri"/>
              </a:rPr>
              <a:t>of</a:t>
            </a:r>
            <a:r>
              <a:rPr sz="1400" b="1" spc="-35" dirty="0">
                <a:solidFill>
                  <a:srgbClr val="0947CA"/>
                </a:solidFill>
                <a:latin typeface="Abadi" panose="020B0604020104020204" pitchFamily="34" charset="0"/>
                <a:cs typeface="Calibri"/>
              </a:rPr>
              <a:t> </a:t>
            </a:r>
            <a:r>
              <a:rPr sz="1400" b="1" spc="-10" dirty="0">
                <a:solidFill>
                  <a:srgbClr val="0947CA"/>
                </a:solidFill>
                <a:latin typeface="Abadi" panose="020B0604020104020204" pitchFamily="34" charset="0"/>
                <a:cs typeface="Calibri"/>
              </a:rPr>
              <a:t>Methodologies</a:t>
            </a:r>
            <a:endParaRPr sz="1400" dirty="0">
              <a:latin typeface="Abadi" panose="020B0604020104020204" pitchFamily="34" charset="0"/>
              <a:cs typeface="Calibri"/>
            </a:endParaRPr>
          </a:p>
          <a:p>
            <a:pPr marL="12700" marR="480059">
              <a:lnSpc>
                <a:spcPct val="100000"/>
              </a:lnSpc>
            </a:pPr>
            <a:r>
              <a:rPr sz="1400" dirty="0">
                <a:solidFill>
                  <a:srgbClr val="292929"/>
                </a:solidFill>
                <a:latin typeface="Abadi" panose="020B0604020104020204" pitchFamily="34" charset="0"/>
                <a:cs typeface="Calibri"/>
              </a:rPr>
              <a:t>The</a:t>
            </a:r>
            <a:r>
              <a:rPr sz="1400" spc="-3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research</a:t>
            </a:r>
            <a:r>
              <a:rPr sz="1400" spc="-2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attempts</a:t>
            </a:r>
            <a:r>
              <a:rPr sz="1400" spc="-1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to</a:t>
            </a:r>
            <a:r>
              <a:rPr sz="1400" spc="-2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identify</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the</a:t>
            </a:r>
            <a:r>
              <a:rPr sz="1400" spc="-10" dirty="0">
                <a:solidFill>
                  <a:srgbClr val="292929"/>
                </a:solidFill>
                <a:latin typeface="Abadi" panose="020B0604020104020204" pitchFamily="34" charset="0"/>
                <a:cs typeface="Calibri"/>
              </a:rPr>
              <a:t> factors</a:t>
            </a:r>
            <a:r>
              <a:rPr sz="1400" spc="-5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for</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a</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successful</a:t>
            </a:r>
            <a:r>
              <a:rPr sz="1400" spc="-3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rocket</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landing.</a:t>
            </a:r>
            <a:r>
              <a:rPr sz="1400" spc="-10" dirty="0">
                <a:solidFill>
                  <a:srgbClr val="292929"/>
                </a:solidFill>
                <a:latin typeface="Abadi" panose="020B0604020104020204" pitchFamily="34" charset="0"/>
                <a:cs typeface="Calibri"/>
              </a:rPr>
              <a:t> </a:t>
            </a:r>
            <a:r>
              <a:rPr sz="1400" spc="-25" dirty="0">
                <a:solidFill>
                  <a:srgbClr val="292929"/>
                </a:solidFill>
                <a:latin typeface="Abadi" panose="020B0604020104020204" pitchFamily="34" charset="0"/>
                <a:cs typeface="Calibri"/>
              </a:rPr>
              <a:t>Our </a:t>
            </a:r>
            <a:r>
              <a:rPr sz="1400" spc="-10" dirty="0">
                <a:solidFill>
                  <a:srgbClr val="292929"/>
                </a:solidFill>
                <a:latin typeface="Abadi" panose="020B0604020104020204" pitchFamily="34" charset="0"/>
                <a:cs typeface="Calibri"/>
              </a:rPr>
              <a:t>methodologies</a:t>
            </a:r>
            <a:r>
              <a:rPr sz="1400" spc="2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include:</a:t>
            </a:r>
            <a:endParaRPr sz="1400" dirty="0">
              <a:latin typeface="Abadi" panose="020B0604020104020204" pitchFamily="34" charset="0"/>
              <a:cs typeface="Calibri"/>
            </a:endParaRPr>
          </a:p>
          <a:p>
            <a:pPr marL="189865" indent="-177165">
              <a:lnSpc>
                <a:spcPct val="100000"/>
              </a:lnSpc>
              <a:buFont typeface="Arial MT"/>
              <a:buChar char="•"/>
              <a:tabLst>
                <a:tab pos="189865" algn="l"/>
              </a:tabLst>
            </a:pPr>
            <a:r>
              <a:rPr sz="1400" dirty="0">
                <a:solidFill>
                  <a:srgbClr val="292929"/>
                </a:solidFill>
                <a:latin typeface="Abadi" panose="020B0604020104020204" pitchFamily="34" charset="0"/>
                <a:cs typeface="Calibri"/>
              </a:rPr>
              <a:t>Collect</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data</a:t>
            </a:r>
            <a:r>
              <a:rPr sz="1400" spc="-2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using</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SpaceX</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REST</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API</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and</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web</a:t>
            </a:r>
            <a:r>
              <a:rPr sz="1400" spc="-4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scraping</a:t>
            </a:r>
            <a:r>
              <a:rPr sz="1400" spc="-3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techniques</a:t>
            </a:r>
            <a:endParaRPr sz="1400" dirty="0">
              <a:latin typeface="Abadi" panose="020B0604020104020204" pitchFamily="34" charset="0"/>
              <a:cs typeface="Calibri"/>
            </a:endParaRPr>
          </a:p>
          <a:p>
            <a:pPr marL="189865" indent="-177165">
              <a:lnSpc>
                <a:spcPct val="100000"/>
              </a:lnSpc>
              <a:buFont typeface="Arial MT"/>
              <a:buChar char="•"/>
              <a:tabLst>
                <a:tab pos="189865" algn="l"/>
              </a:tabLst>
            </a:pPr>
            <a:r>
              <a:rPr sz="1400" spc="-10" dirty="0">
                <a:solidFill>
                  <a:srgbClr val="292929"/>
                </a:solidFill>
                <a:latin typeface="Abadi" panose="020B0604020104020204" pitchFamily="34" charset="0"/>
                <a:cs typeface="Calibri"/>
              </a:rPr>
              <a:t>Wrangle</a:t>
            </a:r>
            <a:r>
              <a:rPr sz="1400" spc="-5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data</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to</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create</a:t>
            </a:r>
            <a:r>
              <a:rPr sz="1400" spc="-2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success/fail</a:t>
            </a:r>
            <a:r>
              <a:rPr sz="1400" spc="-5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outcome</a:t>
            </a:r>
            <a:r>
              <a:rPr sz="1400" spc="-4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variable</a:t>
            </a:r>
            <a:endParaRPr sz="1400" dirty="0">
              <a:latin typeface="Abadi" panose="020B0604020104020204" pitchFamily="34" charset="0"/>
              <a:cs typeface="Calibri"/>
            </a:endParaRPr>
          </a:p>
          <a:p>
            <a:pPr marL="189230" marR="200025" indent="-177165">
              <a:lnSpc>
                <a:spcPct val="100000"/>
              </a:lnSpc>
              <a:buFont typeface="Arial MT"/>
              <a:buChar char="•"/>
              <a:tabLst>
                <a:tab pos="190500" algn="l"/>
              </a:tabLst>
            </a:pPr>
            <a:r>
              <a:rPr sz="1400" dirty="0">
                <a:solidFill>
                  <a:srgbClr val="292929"/>
                </a:solidFill>
                <a:latin typeface="Abadi" panose="020B0604020104020204" pitchFamily="34" charset="0"/>
                <a:cs typeface="Calibri"/>
              </a:rPr>
              <a:t>Explore</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data</a:t>
            </a:r>
            <a:r>
              <a:rPr sz="1400" spc="-2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with</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data</a:t>
            </a:r>
            <a:r>
              <a:rPr sz="1400" spc="-2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visualization techniques,</a:t>
            </a:r>
            <a:r>
              <a:rPr sz="1400" spc="-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considering</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the</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following</a:t>
            </a:r>
            <a:r>
              <a:rPr sz="1400" spc="-5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factors: 	payload,</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launch</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site,</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flight</a:t>
            </a:r>
            <a:r>
              <a:rPr sz="1400" spc="-4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number</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and</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yearly</a:t>
            </a:r>
            <a:r>
              <a:rPr sz="1400" spc="-4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trend</a:t>
            </a:r>
            <a:endParaRPr sz="1400" dirty="0">
              <a:latin typeface="Abadi" panose="020B0604020104020204" pitchFamily="34" charset="0"/>
              <a:cs typeface="Calibri"/>
            </a:endParaRPr>
          </a:p>
          <a:p>
            <a:pPr marL="189230" marR="5080" indent="-177165">
              <a:lnSpc>
                <a:spcPct val="100000"/>
              </a:lnSpc>
              <a:buFont typeface="Arial MT"/>
              <a:buChar char="•"/>
              <a:tabLst>
                <a:tab pos="190500" algn="l"/>
              </a:tabLst>
            </a:pPr>
            <a:r>
              <a:rPr sz="1400" spc="-10" dirty="0">
                <a:solidFill>
                  <a:srgbClr val="292929"/>
                </a:solidFill>
                <a:latin typeface="Abadi" panose="020B0604020104020204" pitchFamily="34" charset="0"/>
                <a:cs typeface="Calibri"/>
              </a:rPr>
              <a:t>Analyze</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the</a:t>
            </a:r>
            <a:r>
              <a:rPr sz="1400" spc="-1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data</a:t>
            </a:r>
            <a:r>
              <a:rPr sz="1400" spc="-2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with</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SQL,</a:t>
            </a:r>
            <a:r>
              <a:rPr sz="1400" spc="-4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calculating </a:t>
            </a:r>
            <a:r>
              <a:rPr sz="1400" dirty="0">
                <a:solidFill>
                  <a:srgbClr val="292929"/>
                </a:solidFill>
                <a:latin typeface="Abadi" panose="020B0604020104020204" pitchFamily="34" charset="0"/>
                <a:cs typeface="Calibri"/>
              </a:rPr>
              <a:t>the</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following</a:t>
            </a:r>
            <a:r>
              <a:rPr sz="1400" spc="-5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statistics:</a:t>
            </a:r>
            <a:r>
              <a:rPr sz="1400" spc="-2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total</a:t>
            </a:r>
            <a:r>
              <a:rPr sz="1400" spc="-2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payload, payload 	range</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for</a:t>
            </a:r>
            <a:r>
              <a:rPr sz="1400" spc="-5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successful</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launches,</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and</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total</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of</a:t>
            </a:r>
            <a:r>
              <a:rPr sz="1400" spc="-6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successful</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and</a:t>
            </a:r>
            <a:r>
              <a:rPr sz="1400" spc="-3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failed</a:t>
            </a:r>
            <a:r>
              <a:rPr sz="1400" spc="-5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outcomes</a:t>
            </a:r>
            <a:endParaRPr sz="1400" dirty="0">
              <a:latin typeface="Abadi" panose="020B0604020104020204" pitchFamily="34" charset="0"/>
              <a:cs typeface="Calibri"/>
            </a:endParaRPr>
          </a:p>
          <a:p>
            <a:pPr marL="189865" indent="-177165">
              <a:lnSpc>
                <a:spcPct val="100000"/>
              </a:lnSpc>
              <a:buFont typeface="Arial MT"/>
              <a:buChar char="•"/>
              <a:tabLst>
                <a:tab pos="189865" algn="l"/>
              </a:tabLst>
            </a:pPr>
            <a:r>
              <a:rPr sz="1400" dirty="0">
                <a:solidFill>
                  <a:srgbClr val="292929"/>
                </a:solidFill>
                <a:latin typeface="Abadi" panose="020B0604020104020204" pitchFamily="34" charset="0"/>
                <a:cs typeface="Calibri"/>
              </a:rPr>
              <a:t>Explore</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launch</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site</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success</a:t>
            </a:r>
            <a:r>
              <a:rPr sz="1400" spc="-3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rates</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and</a:t>
            </a:r>
            <a:r>
              <a:rPr sz="1400" spc="-2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proximity</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to</a:t>
            </a:r>
            <a:r>
              <a:rPr sz="1400" spc="-3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geographical</a:t>
            </a:r>
            <a:r>
              <a:rPr sz="1400" spc="-2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markers</a:t>
            </a:r>
            <a:endParaRPr sz="1400" dirty="0">
              <a:latin typeface="Abadi" panose="020B0604020104020204" pitchFamily="34" charset="0"/>
              <a:cs typeface="Calibri"/>
            </a:endParaRPr>
          </a:p>
          <a:p>
            <a:pPr marL="189865" indent="-177165">
              <a:lnSpc>
                <a:spcPct val="100000"/>
              </a:lnSpc>
              <a:buFont typeface="Arial MT"/>
              <a:buChar char="•"/>
              <a:tabLst>
                <a:tab pos="189865" algn="l"/>
              </a:tabLst>
            </a:pPr>
            <a:r>
              <a:rPr sz="1400" spc="-10" dirty="0">
                <a:solidFill>
                  <a:srgbClr val="292929"/>
                </a:solidFill>
                <a:latin typeface="Abadi" panose="020B0604020104020204" pitchFamily="34" charset="0"/>
                <a:cs typeface="Calibri"/>
              </a:rPr>
              <a:t>Visualize</a:t>
            </a:r>
            <a:r>
              <a:rPr sz="1400" spc="-2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the</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launch</a:t>
            </a:r>
            <a:r>
              <a:rPr sz="1400" spc="-2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sites</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with</a:t>
            </a:r>
            <a:r>
              <a:rPr sz="1400" spc="-4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the</a:t>
            </a:r>
            <a:r>
              <a:rPr sz="1400" spc="-2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most</a:t>
            </a:r>
            <a:r>
              <a:rPr sz="1400" spc="-5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success</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and</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successful</a:t>
            </a:r>
            <a:r>
              <a:rPr sz="1400" spc="-4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payload</a:t>
            </a:r>
            <a:r>
              <a:rPr sz="1400" spc="-30"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ranges</a:t>
            </a:r>
            <a:endParaRPr sz="1400" dirty="0">
              <a:latin typeface="Abadi" panose="020B0604020104020204" pitchFamily="34" charset="0"/>
              <a:cs typeface="Calibri"/>
            </a:endParaRPr>
          </a:p>
          <a:p>
            <a:pPr marL="189865" indent="-177165">
              <a:lnSpc>
                <a:spcPct val="100000"/>
              </a:lnSpc>
              <a:buFont typeface="Arial MT"/>
              <a:buChar char="•"/>
              <a:tabLst>
                <a:tab pos="189865" algn="l"/>
              </a:tabLst>
            </a:pPr>
            <a:r>
              <a:rPr sz="1400" dirty="0">
                <a:solidFill>
                  <a:srgbClr val="292929"/>
                </a:solidFill>
                <a:latin typeface="Abadi" panose="020B0604020104020204" pitchFamily="34" charset="0"/>
                <a:cs typeface="Calibri"/>
              </a:rPr>
              <a:t>Build</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Models</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to</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predict</a:t>
            </a:r>
            <a:r>
              <a:rPr sz="1400" spc="-2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landing</a:t>
            </a:r>
            <a:r>
              <a:rPr sz="1400" spc="-2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outcomes</a:t>
            </a:r>
            <a:r>
              <a:rPr sz="1400" spc="-5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using</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logistic</a:t>
            </a:r>
            <a:r>
              <a:rPr sz="1400" spc="-4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regression,</a:t>
            </a:r>
            <a:r>
              <a:rPr sz="1400" spc="-3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support</a:t>
            </a:r>
            <a:r>
              <a:rPr sz="1400" spc="-3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vector</a:t>
            </a:r>
            <a:endParaRPr sz="1400" dirty="0">
              <a:latin typeface="Abadi" panose="020B0604020104020204" pitchFamily="34" charset="0"/>
              <a:cs typeface="Calibri"/>
            </a:endParaRPr>
          </a:p>
          <a:p>
            <a:pPr marL="190500">
              <a:lnSpc>
                <a:spcPct val="100000"/>
              </a:lnSpc>
            </a:pPr>
            <a:r>
              <a:rPr sz="1400" dirty="0">
                <a:solidFill>
                  <a:srgbClr val="292929"/>
                </a:solidFill>
                <a:latin typeface="Abadi" panose="020B0604020104020204" pitchFamily="34" charset="0"/>
                <a:cs typeface="Calibri"/>
              </a:rPr>
              <a:t>machine</a:t>
            </a:r>
            <a:r>
              <a:rPr sz="1400" spc="-4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(SVM),</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decision</a:t>
            </a:r>
            <a:r>
              <a:rPr sz="1400" spc="-45"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tree</a:t>
            </a:r>
            <a:r>
              <a:rPr sz="1400" spc="-4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and</a:t>
            </a:r>
            <a:r>
              <a:rPr sz="1400" spc="-3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K-</a:t>
            </a:r>
            <a:r>
              <a:rPr sz="1400" spc="-10" dirty="0">
                <a:solidFill>
                  <a:srgbClr val="292929"/>
                </a:solidFill>
                <a:latin typeface="Abadi" panose="020B0604020104020204" pitchFamily="34" charset="0"/>
                <a:cs typeface="Calibri"/>
              </a:rPr>
              <a:t>nearest</a:t>
            </a:r>
            <a:r>
              <a:rPr sz="1400" spc="-50" dirty="0">
                <a:solidFill>
                  <a:srgbClr val="292929"/>
                </a:solidFill>
                <a:latin typeface="Abadi" panose="020B0604020104020204" pitchFamily="34" charset="0"/>
                <a:cs typeface="Calibri"/>
              </a:rPr>
              <a:t> </a:t>
            </a:r>
            <a:r>
              <a:rPr sz="1400" dirty="0">
                <a:solidFill>
                  <a:srgbClr val="292929"/>
                </a:solidFill>
                <a:latin typeface="Abadi" panose="020B0604020104020204" pitchFamily="34" charset="0"/>
                <a:cs typeface="Calibri"/>
              </a:rPr>
              <a:t>neighbor</a:t>
            </a:r>
            <a:r>
              <a:rPr sz="1400" spc="-35" dirty="0">
                <a:solidFill>
                  <a:srgbClr val="292929"/>
                </a:solidFill>
                <a:latin typeface="Abadi" panose="020B0604020104020204" pitchFamily="34" charset="0"/>
                <a:cs typeface="Calibri"/>
              </a:rPr>
              <a:t> </a:t>
            </a:r>
            <a:r>
              <a:rPr sz="1400" spc="-10" dirty="0">
                <a:solidFill>
                  <a:srgbClr val="292929"/>
                </a:solidFill>
                <a:latin typeface="Abadi" panose="020B0604020104020204" pitchFamily="34" charset="0"/>
                <a:cs typeface="Calibri"/>
              </a:rPr>
              <a:t>(KNN)</a:t>
            </a:r>
            <a:endParaRPr sz="1400" dirty="0">
              <a:latin typeface="Abadi" panose="020B0604020104020204" pitchFamily="34" charset="0"/>
              <a:cs typeface="Calibri"/>
            </a:endParaRPr>
          </a:p>
          <a:p>
            <a:pPr marL="12700">
              <a:lnSpc>
                <a:spcPct val="100000"/>
              </a:lnSpc>
              <a:spcBef>
                <a:spcPts val="1680"/>
              </a:spcBef>
            </a:pPr>
            <a:r>
              <a:rPr sz="1400" b="1" dirty="0">
                <a:solidFill>
                  <a:srgbClr val="0947CA"/>
                </a:solidFill>
                <a:latin typeface="Abadi" panose="020B0604020104020204" pitchFamily="34" charset="0"/>
                <a:cs typeface="Calibri"/>
              </a:rPr>
              <a:t>Summary</a:t>
            </a:r>
            <a:r>
              <a:rPr sz="1400" b="1" spc="-40" dirty="0">
                <a:solidFill>
                  <a:srgbClr val="0947CA"/>
                </a:solidFill>
                <a:latin typeface="Abadi" panose="020B0604020104020204" pitchFamily="34" charset="0"/>
                <a:cs typeface="Calibri"/>
              </a:rPr>
              <a:t> </a:t>
            </a:r>
            <a:r>
              <a:rPr sz="1400" b="1" dirty="0">
                <a:solidFill>
                  <a:srgbClr val="0947CA"/>
                </a:solidFill>
                <a:latin typeface="Abadi" panose="020B0604020104020204" pitchFamily="34" charset="0"/>
                <a:cs typeface="Calibri"/>
              </a:rPr>
              <a:t>of</a:t>
            </a:r>
            <a:r>
              <a:rPr sz="1400" b="1" spc="-35" dirty="0">
                <a:solidFill>
                  <a:srgbClr val="0947CA"/>
                </a:solidFill>
                <a:latin typeface="Abadi" panose="020B0604020104020204" pitchFamily="34" charset="0"/>
                <a:cs typeface="Calibri"/>
              </a:rPr>
              <a:t> </a:t>
            </a:r>
            <a:r>
              <a:rPr sz="1400" b="1" spc="-10" dirty="0">
                <a:solidFill>
                  <a:srgbClr val="0947CA"/>
                </a:solidFill>
                <a:latin typeface="Abadi" panose="020B0604020104020204" pitchFamily="34" charset="0"/>
                <a:cs typeface="Calibri"/>
              </a:rPr>
              <a:t>Results</a:t>
            </a:r>
            <a:endParaRPr sz="1400" dirty="0">
              <a:latin typeface="Abadi" panose="020B0604020104020204" pitchFamily="34" charset="0"/>
              <a:cs typeface="Calibri"/>
            </a:endParaRPr>
          </a:p>
          <a:p>
            <a:pPr marL="197485" indent="-184785">
              <a:lnSpc>
                <a:spcPct val="100000"/>
              </a:lnSpc>
              <a:spcBef>
                <a:spcPts val="5"/>
              </a:spcBef>
              <a:buFont typeface="Arial MT"/>
              <a:buChar char="•"/>
              <a:tabLst>
                <a:tab pos="197485" algn="l"/>
              </a:tabLst>
            </a:pPr>
            <a:r>
              <a:rPr sz="1400" spc="-20" dirty="0">
                <a:latin typeface="Abadi" panose="020B0604020104020204" pitchFamily="34" charset="0"/>
                <a:cs typeface="Calibri"/>
              </a:rPr>
              <a:t>EDA:</a:t>
            </a:r>
            <a:endParaRPr sz="1400" dirty="0">
              <a:latin typeface="Abadi" panose="020B0604020104020204" pitchFamily="34" charset="0"/>
              <a:cs typeface="Calibri"/>
            </a:endParaRPr>
          </a:p>
          <a:p>
            <a:pPr marL="553085" lvl="1" indent="-284480">
              <a:lnSpc>
                <a:spcPct val="100000"/>
              </a:lnSpc>
              <a:buFont typeface="Arial MT"/>
              <a:buChar char="•"/>
              <a:tabLst>
                <a:tab pos="553085" algn="l"/>
              </a:tabLst>
            </a:pPr>
            <a:r>
              <a:rPr sz="1400" dirty="0">
                <a:latin typeface="Abadi" panose="020B0604020104020204" pitchFamily="34" charset="0"/>
                <a:cs typeface="Calibri"/>
              </a:rPr>
              <a:t>Launch</a:t>
            </a:r>
            <a:r>
              <a:rPr sz="1400" spc="-20" dirty="0">
                <a:latin typeface="Abadi" panose="020B0604020104020204" pitchFamily="34" charset="0"/>
                <a:cs typeface="Calibri"/>
              </a:rPr>
              <a:t> </a:t>
            </a:r>
            <a:r>
              <a:rPr sz="1400" dirty="0">
                <a:latin typeface="Abadi" panose="020B0604020104020204" pitchFamily="34" charset="0"/>
                <a:cs typeface="Calibri"/>
              </a:rPr>
              <a:t>success</a:t>
            </a:r>
            <a:r>
              <a:rPr sz="1400" spc="-30" dirty="0">
                <a:latin typeface="Abadi" panose="020B0604020104020204" pitchFamily="34" charset="0"/>
                <a:cs typeface="Calibri"/>
              </a:rPr>
              <a:t> </a:t>
            </a:r>
            <a:r>
              <a:rPr sz="1400" dirty="0">
                <a:latin typeface="Abadi" panose="020B0604020104020204" pitchFamily="34" charset="0"/>
                <a:cs typeface="Calibri"/>
              </a:rPr>
              <a:t>has</a:t>
            </a:r>
            <a:r>
              <a:rPr sz="1400" spc="-25" dirty="0">
                <a:latin typeface="Abadi" panose="020B0604020104020204" pitchFamily="34" charset="0"/>
                <a:cs typeface="Calibri"/>
              </a:rPr>
              <a:t> </a:t>
            </a:r>
            <a:r>
              <a:rPr sz="1400" spc="-10" dirty="0">
                <a:latin typeface="Abadi" panose="020B0604020104020204" pitchFamily="34" charset="0"/>
                <a:cs typeface="Calibri"/>
              </a:rPr>
              <a:t>improved</a:t>
            </a:r>
            <a:r>
              <a:rPr sz="1400" spc="-40" dirty="0">
                <a:latin typeface="Abadi" panose="020B0604020104020204" pitchFamily="34" charset="0"/>
                <a:cs typeface="Calibri"/>
              </a:rPr>
              <a:t> </a:t>
            </a:r>
            <a:r>
              <a:rPr sz="1400" dirty="0">
                <a:latin typeface="Abadi" panose="020B0604020104020204" pitchFamily="34" charset="0"/>
                <a:cs typeface="Calibri"/>
              </a:rPr>
              <a:t>over</a:t>
            </a:r>
            <a:r>
              <a:rPr sz="1400" spc="-50" dirty="0">
                <a:latin typeface="Abadi" panose="020B0604020104020204" pitchFamily="34" charset="0"/>
                <a:cs typeface="Calibri"/>
              </a:rPr>
              <a:t> </a:t>
            </a:r>
            <a:r>
              <a:rPr sz="1400" spc="-20" dirty="0">
                <a:latin typeface="Abadi" panose="020B0604020104020204" pitchFamily="34" charset="0"/>
                <a:cs typeface="Calibri"/>
              </a:rPr>
              <a:t>time</a:t>
            </a:r>
            <a:endParaRPr sz="1400" dirty="0">
              <a:latin typeface="Abadi" panose="020B0604020104020204" pitchFamily="34" charset="0"/>
              <a:cs typeface="Calibri"/>
            </a:endParaRPr>
          </a:p>
          <a:p>
            <a:pPr marL="553085" lvl="1" indent="-284480">
              <a:lnSpc>
                <a:spcPct val="100000"/>
              </a:lnSpc>
              <a:buFont typeface="Arial MT"/>
              <a:buChar char="•"/>
              <a:tabLst>
                <a:tab pos="553085" algn="l"/>
              </a:tabLst>
            </a:pPr>
            <a:r>
              <a:rPr sz="1400" dirty="0">
                <a:latin typeface="Abadi" panose="020B0604020104020204" pitchFamily="34" charset="0"/>
                <a:cs typeface="Calibri"/>
              </a:rPr>
              <a:t>KSC</a:t>
            </a:r>
            <a:r>
              <a:rPr sz="1400" spc="-55" dirty="0">
                <a:latin typeface="Abadi" panose="020B0604020104020204" pitchFamily="34" charset="0"/>
                <a:cs typeface="Calibri"/>
              </a:rPr>
              <a:t> </a:t>
            </a:r>
            <a:r>
              <a:rPr sz="1400" spc="-10" dirty="0">
                <a:latin typeface="Abadi" panose="020B0604020104020204" pitchFamily="34" charset="0"/>
                <a:cs typeface="Calibri"/>
              </a:rPr>
              <a:t>LC-</a:t>
            </a:r>
            <a:r>
              <a:rPr sz="1400" dirty="0">
                <a:latin typeface="Abadi" panose="020B0604020104020204" pitchFamily="34" charset="0"/>
                <a:cs typeface="Calibri"/>
              </a:rPr>
              <a:t>39A</a:t>
            </a:r>
            <a:r>
              <a:rPr sz="1400" spc="-40" dirty="0">
                <a:latin typeface="Abadi" panose="020B0604020104020204" pitchFamily="34" charset="0"/>
                <a:cs typeface="Calibri"/>
              </a:rPr>
              <a:t> </a:t>
            </a:r>
            <a:r>
              <a:rPr sz="1400" dirty="0">
                <a:latin typeface="Abadi" panose="020B0604020104020204" pitchFamily="34" charset="0"/>
                <a:cs typeface="Calibri"/>
              </a:rPr>
              <a:t>has</a:t>
            </a:r>
            <a:r>
              <a:rPr sz="1400" spc="-30" dirty="0">
                <a:latin typeface="Abadi" panose="020B0604020104020204" pitchFamily="34" charset="0"/>
                <a:cs typeface="Calibri"/>
              </a:rPr>
              <a:t> </a:t>
            </a:r>
            <a:r>
              <a:rPr sz="1400" dirty="0">
                <a:latin typeface="Abadi" panose="020B0604020104020204" pitchFamily="34" charset="0"/>
                <a:cs typeface="Calibri"/>
              </a:rPr>
              <a:t>the</a:t>
            </a:r>
            <a:r>
              <a:rPr sz="1400" spc="-40" dirty="0">
                <a:latin typeface="Abadi" panose="020B0604020104020204" pitchFamily="34" charset="0"/>
                <a:cs typeface="Calibri"/>
              </a:rPr>
              <a:t> </a:t>
            </a:r>
            <a:r>
              <a:rPr sz="1400" dirty="0">
                <a:latin typeface="Abadi" panose="020B0604020104020204" pitchFamily="34" charset="0"/>
                <a:cs typeface="Calibri"/>
              </a:rPr>
              <a:t>highest</a:t>
            </a:r>
            <a:r>
              <a:rPr sz="1400" spc="-25" dirty="0">
                <a:latin typeface="Abadi" panose="020B0604020104020204" pitchFamily="34" charset="0"/>
                <a:cs typeface="Calibri"/>
              </a:rPr>
              <a:t> </a:t>
            </a:r>
            <a:r>
              <a:rPr sz="1400" dirty="0">
                <a:latin typeface="Abadi" panose="020B0604020104020204" pitchFamily="34" charset="0"/>
                <a:cs typeface="Calibri"/>
              </a:rPr>
              <a:t>success</a:t>
            </a:r>
            <a:r>
              <a:rPr sz="1400" spc="-35" dirty="0">
                <a:latin typeface="Abadi" panose="020B0604020104020204" pitchFamily="34" charset="0"/>
                <a:cs typeface="Calibri"/>
              </a:rPr>
              <a:t> </a:t>
            </a:r>
            <a:r>
              <a:rPr sz="1400" spc="-10" dirty="0">
                <a:latin typeface="Abadi" panose="020B0604020104020204" pitchFamily="34" charset="0"/>
                <a:cs typeface="Calibri"/>
              </a:rPr>
              <a:t>rate</a:t>
            </a:r>
            <a:r>
              <a:rPr sz="1400" spc="-45" dirty="0">
                <a:latin typeface="Abadi" panose="020B0604020104020204" pitchFamily="34" charset="0"/>
                <a:cs typeface="Calibri"/>
              </a:rPr>
              <a:t> </a:t>
            </a:r>
            <a:r>
              <a:rPr sz="1400" dirty="0">
                <a:latin typeface="Abadi" panose="020B0604020104020204" pitchFamily="34" charset="0"/>
                <a:cs typeface="Calibri"/>
              </a:rPr>
              <a:t>among</a:t>
            </a:r>
            <a:r>
              <a:rPr sz="1400" spc="-50" dirty="0">
                <a:latin typeface="Abadi" panose="020B0604020104020204" pitchFamily="34" charset="0"/>
                <a:cs typeface="Calibri"/>
              </a:rPr>
              <a:t> </a:t>
            </a:r>
            <a:r>
              <a:rPr sz="1400" dirty="0">
                <a:latin typeface="Abadi" panose="020B0604020104020204" pitchFamily="34" charset="0"/>
                <a:cs typeface="Calibri"/>
              </a:rPr>
              <a:t>landing</a:t>
            </a:r>
            <a:r>
              <a:rPr sz="1400" spc="-25" dirty="0">
                <a:latin typeface="Abadi" panose="020B0604020104020204" pitchFamily="34" charset="0"/>
                <a:cs typeface="Calibri"/>
              </a:rPr>
              <a:t> </a:t>
            </a:r>
            <a:r>
              <a:rPr sz="1400" spc="-10" dirty="0">
                <a:latin typeface="Abadi" panose="020B0604020104020204" pitchFamily="34" charset="0"/>
                <a:cs typeface="Calibri"/>
              </a:rPr>
              <a:t>sites</a:t>
            </a:r>
            <a:endParaRPr sz="1400" dirty="0">
              <a:latin typeface="Abadi" panose="020B0604020104020204" pitchFamily="34" charset="0"/>
              <a:cs typeface="Calibri"/>
            </a:endParaRPr>
          </a:p>
          <a:p>
            <a:pPr marL="553085" lvl="1" indent="-284480">
              <a:lnSpc>
                <a:spcPct val="100000"/>
              </a:lnSpc>
              <a:buFont typeface="Arial MT"/>
              <a:buChar char="•"/>
              <a:tabLst>
                <a:tab pos="553085" algn="l"/>
              </a:tabLst>
            </a:pPr>
            <a:r>
              <a:rPr sz="1400" dirty="0">
                <a:latin typeface="Abadi" panose="020B0604020104020204" pitchFamily="34" charset="0"/>
                <a:cs typeface="Calibri"/>
              </a:rPr>
              <a:t>Orbits</a:t>
            </a:r>
            <a:r>
              <a:rPr sz="1400" spc="-30" dirty="0">
                <a:latin typeface="Abadi" panose="020B0604020104020204" pitchFamily="34" charset="0"/>
                <a:cs typeface="Calibri"/>
              </a:rPr>
              <a:t> </a:t>
            </a:r>
            <a:r>
              <a:rPr sz="1400" spc="-10" dirty="0">
                <a:latin typeface="Abadi" panose="020B0604020104020204" pitchFamily="34" charset="0"/>
                <a:cs typeface="Calibri"/>
              </a:rPr>
              <a:t>ES-</a:t>
            </a:r>
            <a:r>
              <a:rPr sz="1400" dirty="0">
                <a:latin typeface="Abadi" panose="020B0604020104020204" pitchFamily="34" charset="0"/>
                <a:cs typeface="Calibri"/>
              </a:rPr>
              <a:t>L1,</a:t>
            </a:r>
            <a:r>
              <a:rPr sz="1400" spc="-50" dirty="0">
                <a:latin typeface="Abadi" panose="020B0604020104020204" pitchFamily="34" charset="0"/>
                <a:cs typeface="Calibri"/>
              </a:rPr>
              <a:t> </a:t>
            </a:r>
            <a:r>
              <a:rPr sz="1400" spc="-10" dirty="0">
                <a:latin typeface="Abadi" panose="020B0604020104020204" pitchFamily="34" charset="0"/>
                <a:cs typeface="Calibri"/>
              </a:rPr>
              <a:t>GEO,</a:t>
            </a:r>
            <a:r>
              <a:rPr sz="1400" spc="-35" dirty="0">
                <a:latin typeface="Abadi" panose="020B0604020104020204" pitchFamily="34" charset="0"/>
                <a:cs typeface="Calibri"/>
              </a:rPr>
              <a:t> </a:t>
            </a:r>
            <a:r>
              <a:rPr sz="1400" dirty="0">
                <a:latin typeface="Abadi" panose="020B0604020104020204" pitchFamily="34" charset="0"/>
                <a:cs typeface="Calibri"/>
              </a:rPr>
              <a:t>HEO,</a:t>
            </a:r>
            <a:r>
              <a:rPr sz="1400" spc="-35" dirty="0">
                <a:latin typeface="Abadi" panose="020B0604020104020204" pitchFamily="34" charset="0"/>
                <a:cs typeface="Calibri"/>
              </a:rPr>
              <a:t> </a:t>
            </a:r>
            <a:r>
              <a:rPr sz="1400" dirty="0">
                <a:latin typeface="Abadi" panose="020B0604020104020204" pitchFamily="34" charset="0"/>
                <a:cs typeface="Calibri"/>
              </a:rPr>
              <a:t>and</a:t>
            </a:r>
            <a:r>
              <a:rPr sz="1400" spc="-35" dirty="0">
                <a:latin typeface="Abadi" panose="020B0604020104020204" pitchFamily="34" charset="0"/>
                <a:cs typeface="Calibri"/>
              </a:rPr>
              <a:t> </a:t>
            </a:r>
            <a:r>
              <a:rPr sz="1400" dirty="0">
                <a:latin typeface="Abadi" panose="020B0604020104020204" pitchFamily="34" charset="0"/>
                <a:cs typeface="Calibri"/>
              </a:rPr>
              <a:t>SSO</a:t>
            </a:r>
            <a:r>
              <a:rPr sz="1400" spc="-70" dirty="0">
                <a:latin typeface="Abadi" panose="020B0604020104020204" pitchFamily="34" charset="0"/>
                <a:cs typeface="Calibri"/>
              </a:rPr>
              <a:t> </a:t>
            </a:r>
            <a:r>
              <a:rPr sz="1400" dirty="0">
                <a:latin typeface="Abadi" panose="020B0604020104020204" pitchFamily="34" charset="0"/>
                <a:cs typeface="Calibri"/>
              </a:rPr>
              <a:t>have</a:t>
            </a:r>
            <a:r>
              <a:rPr sz="1400" spc="-25" dirty="0">
                <a:latin typeface="Abadi" panose="020B0604020104020204" pitchFamily="34" charset="0"/>
                <a:cs typeface="Calibri"/>
              </a:rPr>
              <a:t> </a:t>
            </a:r>
            <a:r>
              <a:rPr sz="1400" dirty="0">
                <a:latin typeface="Abadi" panose="020B0604020104020204" pitchFamily="34" charset="0"/>
                <a:cs typeface="Calibri"/>
              </a:rPr>
              <a:t>a</a:t>
            </a:r>
            <a:r>
              <a:rPr sz="1400" spc="-40" dirty="0">
                <a:latin typeface="Abadi" panose="020B0604020104020204" pitchFamily="34" charset="0"/>
                <a:cs typeface="Calibri"/>
              </a:rPr>
              <a:t> </a:t>
            </a:r>
            <a:r>
              <a:rPr sz="1400" dirty="0">
                <a:latin typeface="Abadi" panose="020B0604020104020204" pitchFamily="34" charset="0"/>
                <a:cs typeface="Calibri"/>
              </a:rPr>
              <a:t>100%</a:t>
            </a:r>
            <a:r>
              <a:rPr sz="1400" spc="-35" dirty="0">
                <a:latin typeface="Abadi" panose="020B0604020104020204" pitchFamily="34" charset="0"/>
                <a:cs typeface="Calibri"/>
              </a:rPr>
              <a:t> </a:t>
            </a:r>
            <a:r>
              <a:rPr sz="1400" dirty="0">
                <a:latin typeface="Abadi" panose="020B0604020104020204" pitchFamily="34" charset="0"/>
                <a:cs typeface="Calibri"/>
              </a:rPr>
              <a:t>success</a:t>
            </a:r>
            <a:r>
              <a:rPr sz="1400" spc="-25" dirty="0">
                <a:latin typeface="Abadi" panose="020B0604020104020204" pitchFamily="34" charset="0"/>
                <a:cs typeface="Calibri"/>
              </a:rPr>
              <a:t> </a:t>
            </a:r>
            <a:r>
              <a:rPr sz="1400" spc="-20" dirty="0">
                <a:latin typeface="Abadi" panose="020B0604020104020204" pitchFamily="34" charset="0"/>
                <a:cs typeface="Calibri"/>
              </a:rPr>
              <a:t>rate</a:t>
            </a:r>
            <a:endParaRPr sz="1400" dirty="0">
              <a:latin typeface="Abadi" panose="020B0604020104020204" pitchFamily="34" charset="0"/>
              <a:cs typeface="Calibri"/>
            </a:endParaRPr>
          </a:p>
          <a:p>
            <a:pPr marL="197485" indent="-184785">
              <a:lnSpc>
                <a:spcPct val="100000"/>
              </a:lnSpc>
              <a:buFont typeface="Arial MT"/>
              <a:buChar char="•"/>
              <a:tabLst>
                <a:tab pos="197485" algn="l"/>
              </a:tabLst>
            </a:pPr>
            <a:r>
              <a:rPr sz="1400" spc="-10" dirty="0">
                <a:latin typeface="Abadi" panose="020B0604020104020204" pitchFamily="34" charset="0"/>
                <a:cs typeface="Calibri"/>
              </a:rPr>
              <a:t>Geographical</a:t>
            </a:r>
            <a:r>
              <a:rPr sz="1400" spc="-20" dirty="0">
                <a:latin typeface="Abadi" panose="020B0604020104020204" pitchFamily="34" charset="0"/>
                <a:cs typeface="Calibri"/>
              </a:rPr>
              <a:t> </a:t>
            </a:r>
            <a:r>
              <a:rPr sz="1400" dirty="0">
                <a:latin typeface="Abadi" panose="020B0604020104020204" pitchFamily="34" charset="0"/>
                <a:cs typeface="Calibri"/>
              </a:rPr>
              <a:t>Analysis</a:t>
            </a:r>
            <a:r>
              <a:rPr sz="1400" spc="-20" dirty="0">
                <a:latin typeface="Abadi" panose="020B0604020104020204" pitchFamily="34" charset="0"/>
                <a:cs typeface="Calibri"/>
              </a:rPr>
              <a:t> </a:t>
            </a:r>
            <a:r>
              <a:rPr sz="1400" spc="-10" dirty="0">
                <a:latin typeface="Abadi" panose="020B0604020104020204" pitchFamily="34" charset="0"/>
                <a:cs typeface="Calibri"/>
              </a:rPr>
              <a:t>(Folium):</a:t>
            </a:r>
            <a:endParaRPr sz="1400" dirty="0">
              <a:latin typeface="Abadi" panose="020B0604020104020204" pitchFamily="34" charset="0"/>
              <a:cs typeface="Calibri"/>
            </a:endParaRPr>
          </a:p>
          <a:p>
            <a:pPr marL="553085" lvl="1" indent="-284480">
              <a:lnSpc>
                <a:spcPct val="100000"/>
              </a:lnSpc>
              <a:buFont typeface="Arial MT"/>
              <a:buChar char="•"/>
              <a:tabLst>
                <a:tab pos="553085" algn="l"/>
              </a:tabLst>
            </a:pPr>
            <a:r>
              <a:rPr sz="1400" dirty="0">
                <a:latin typeface="Abadi" panose="020B0604020104020204" pitchFamily="34" charset="0"/>
                <a:cs typeface="Calibri"/>
              </a:rPr>
              <a:t>Most</a:t>
            </a:r>
            <a:r>
              <a:rPr sz="1400" spc="-45" dirty="0">
                <a:latin typeface="Abadi" panose="020B0604020104020204" pitchFamily="34" charset="0"/>
                <a:cs typeface="Calibri"/>
              </a:rPr>
              <a:t> </a:t>
            </a:r>
            <a:r>
              <a:rPr sz="1400" dirty="0">
                <a:latin typeface="Abadi" panose="020B0604020104020204" pitchFamily="34" charset="0"/>
                <a:cs typeface="Calibri"/>
              </a:rPr>
              <a:t>launch</a:t>
            </a:r>
            <a:r>
              <a:rPr sz="1400" spc="-30" dirty="0">
                <a:latin typeface="Abadi" panose="020B0604020104020204" pitchFamily="34" charset="0"/>
                <a:cs typeface="Calibri"/>
              </a:rPr>
              <a:t> </a:t>
            </a:r>
            <a:r>
              <a:rPr sz="1400" dirty="0">
                <a:latin typeface="Abadi" panose="020B0604020104020204" pitchFamily="34" charset="0"/>
                <a:cs typeface="Calibri"/>
              </a:rPr>
              <a:t>sites</a:t>
            </a:r>
            <a:r>
              <a:rPr sz="1400" spc="-30" dirty="0">
                <a:latin typeface="Abadi" panose="020B0604020104020204" pitchFamily="34" charset="0"/>
                <a:cs typeface="Calibri"/>
              </a:rPr>
              <a:t> </a:t>
            </a:r>
            <a:r>
              <a:rPr sz="1400" dirty="0">
                <a:latin typeface="Abadi" panose="020B0604020104020204" pitchFamily="34" charset="0"/>
                <a:cs typeface="Calibri"/>
              </a:rPr>
              <a:t>are</a:t>
            </a:r>
            <a:r>
              <a:rPr sz="1400" spc="-30" dirty="0">
                <a:latin typeface="Abadi" panose="020B0604020104020204" pitchFamily="34" charset="0"/>
                <a:cs typeface="Calibri"/>
              </a:rPr>
              <a:t> </a:t>
            </a:r>
            <a:r>
              <a:rPr sz="1400" dirty="0">
                <a:latin typeface="Abadi" panose="020B0604020104020204" pitchFamily="34" charset="0"/>
                <a:cs typeface="Calibri"/>
              </a:rPr>
              <a:t>near</a:t>
            </a:r>
            <a:r>
              <a:rPr sz="1400" spc="-35" dirty="0">
                <a:latin typeface="Abadi" panose="020B0604020104020204" pitchFamily="34" charset="0"/>
                <a:cs typeface="Calibri"/>
              </a:rPr>
              <a:t> </a:t>
            </a:r>
            <a:r>
              <a:rPr sz="1400" dirty="0">
                <a:latin typeface="Abadi" panose="020B0604020104020204" pitchFamily="34" charset="0"/>
                <a:cs typeface="Calibri"/>
              </a:rPr>
              <a:t>the</a:t>
            </a:r>
            <a:r>
              <a:rPr sz="1400" spc="-20" dirty="0">
                <a:latin typeface="Abadi" panose="020B0604020104020204" pitchFamily="34" charset="0"/>
                <a:cs typeface="Calibri"/>
              </a:rPr>
              <a:t> equator,</a:t>
            </a:r>
            <a:r>
              <a:rPr sz="1400" spc="-30" dirty="0">
                <a:latin typeface="Abadi" panose="020B0604020104020204" pitchFamily="34" charset="0"/>
                <a:cs typeface="Calibri"/>
              </a:rPr>
              <a:t> </a:t>
            </a:r>
            <a:r>
              <a:rPr sz="1400" dirty="0">
                <a:latin typeface="Abadi" panose="020B0604020104020204" pitchFamily="34" charset="0"/>
                <a:cs typeface="Calibri"/>
              </a:rPr>
              <a:t>and</a:t>
            </a:r>
            <a:r>
              <a:rPr sz="1400" spc="-40" dirty="0">
                <a:latin typeface="Abadi" panose="020B0604020104020204" pitchFamily="34" charset="0"/>
                <a:cs typeface="Calibri"/>
              </a:rPr>
              <a:t> </a:t>
            </a:r>
            <a:r>
              <a:rPr sz="1400" dirty="0">
                <a:latin typeface="Abadi" panose="020B0604020104020204" pitchFamily="34" charset="0"/>
                <a:cs typeface="Calibri"/>
              </a:rPr>
              <a:t>all</a:t>
            </a:r>
            <a:r>
              <a:rPr sz="1400" spc="-30" dirty="0">
                <a:latin typeface="Abadi" panose="020B0604020104020204" pitchFamily="34" charset="0"/>
                <a:cs typeface="Calibri"/>
              </a:rPr>
              <a:t> </a:t>
            </a:r>
            <a:r>
              <a:rPr sz="1400" dirty="0">
                <a:latin typeface="Abadi" panose="020B0604020104020204" pitchFamily="34" charset="0"/>
                <a:cs typeface="Calibri"/>
              </a:rPr>
              <a:t>are</a:t>
            </a:r>
            <a:r>
              <a:rPr sz="1400" spc="-35" dirty="0">
                <a:latin typeface="Abadi" panose="020B0604020104020204" pitchFamily="34" charset="0"/>
                <a:cs typeface="Calibri"/>
              </a:rPr>
              <a:t> </a:t>
            </a:r>
            <a:r>
              <a:rPr sz="1400" dirty="0">
                <a:latin typeface="Abadi" panose="020B0604020104020204" pitchFamily="34" charset="0"/>
                <a:cs typeface="Calibri"/>
              </a:rPr>
              <a:t>close</a:t>
            </a:r>
            <a:r>
              <a:rPr sz="1400" spc="-40" dirty="0">
                <a:latin typeface="Abadi" panose="020B0604020104020204" pitchFamily="34" charset="0"/>
                <a:cs typeface="Calibri"/>
              </a:rPr>
              <a:t> </a:t>
            </a:r>
            <a:r>
              <a:rPr sz="1400" dirty="0">
                <a:latin typeface="Abadi" panose="020B0604020104020204" pitchFamily="34" charset="0"/>
                <a:cs typeface="Calibri"/>
              </a:rPr>
              <a:t>to</a:t>
            </a:r>
            <a:r>
              <a:rPr sz="1400" spc="-35" dirty="0">
                <a:latin typeface="Abadi" panose="020B0604020104020204" pitchFamily="34" charset="0"/>
                <a:cs typeface="Calibri"/>
              </a:rPr>
              <a:t> </a:t>
            </a:r>
            <a:r>
              <a:rPr sz="1400" dirty="0">
                <a:latin typeface="Abadi" panose="020B0604020104020204" pitchFamily="34" charset="0"/>
                <a:cs typeface="Calibri"/>
              </a:rPr>
              <a:t>the</a:t>
            </a:r>
            <a:r>
              <a:rPr sz="1400" spc="-30" dirty="0">
                <a:latin typeface="Abadi" panose="020B0604020104020204" pitchFamily="34" charset="0"/>
                <a:cs typeface="Calibri"/>
              </a:rPr>
              <a:t> </a:t>
            </a:r>
            <a:r>
              <a:rPr sz="1400" spc="-10" dirty="0">
                <a:latin typeface="Abadi" panose="020B0604020104020204" pitchFamily="34" charset="0"/>
                <a:cs typeface="Calibri"/>
              </a:rPr>
              <a:t>coast.</a:t>
            </a:r>
            <a:endParaRPr sz="1400" dirty="0">
              <a:latin typeface="Abadi" panose="020B0604020104020204" pitchFamily="34" charset="0"/>
              <a:cs typeface="Calibri"/>
            </a:endParaRPr>
          </a:p>
          <a:p>
            <a:pPr marL="197485" indent="-184785">
              <a:lnSpc>
                <a:spcPct val="100000"/>
              </a:lnSpc>
              <a:buFont typeface="Arial MT"/>
              <a:buChar char="•"/>
              <a:tabLst>
                <a:tab pos="197485" algn="l"/>
              </a:tabLst>
            </a:pPr>
            <a:r>
              <a:rPr sz="1400" spc="-10" dirty="0">
                <a:latin typeface="Abadi" panose="020B0604020104020204" pitchFamily="34" charset="0"/>
                <a:cs typeface="Calibri"/>
              </a:rPr>
              <a:t>Predictive</a:t>
            </a:r>
            <a:r>
              <a:rPr sz="1400" spc="5" dirty="0">
                <a:latin typeface="Abadi" panose="020B0604020104020204" pitchFamily="34" charset="0"/>
                <a:cs typeface="Calibri"/>
              </a:rPr>
              <a:t> </a:t>
            </a:r>
            <a:r>
              <a:rPr sz="1400" spc="-10" dirty="0">
                <a:latin typeface="Abadi" panose="020B0604020104020204" pitchFamily="34" charset="0"/>
                <a:cs typeface="Calibri"/>
              </a:rPr>
              <a:t>Analysis:</a:t>
            </a:r>
            <a:endParaRPr sz="1400" dirty="0">
              <a:latin typeface="Abadi" panose="020B0604020104020204" pitchFamily="34" charset="0"/>
              <a:cs typeface="Calibri"/>
            </a:endParaRPr>
          </a:p>
          <a:p>
            <a:pPr marL="553085" lvl="1" indent="-269240">
              <a:lnSpc>
                <a:spcPct val="100000"/>
              </a:lnSpc>
              <a:buFont typeface="Arial MT"/>
              <a:buChar char="•"/>
              <a:tabLst>
                <a:tab pos="553085" algn="l"/>
              </a:tabLst>
            </a:pPr>
            <a:r>
              <a:rPr sz="1400" dirty="0">
                <a:latin typeface="Abadi" panose="020B0604020104020204" pitchFamily="34" charset="0"/>
                <a:cs typeface="Calibri"/>
              </a:rPr>
              <a:t>All</a:t>
            </a:r>
            <a:r>
              <a:rPr sz="1400" spc="-30" dirty="0">
                <a:latin typeface="Abadi" panose="020B0604020104020204" pitchFamily="34" charset="0"/>
                <a:cs typeface="Calibri"/>
              </a:rPr>
              <a:t> </a:t>
            </a:r>
            <a:r>
              <a:rPr sz="1400" dirty="0">
                <a:latin typeface="Abadi" panose="020B0604020104020204" pitchFamily="34" charset="0"/>
                <a:cs typeface="Calibri"/>
              </a:rPr>
              <a:t>models</a:t>
            </a:r>
            <a:r>
              <a:rPr sz="1400" spc="-35" dirty="0">
                <a:latin typeface="Abadi" panose="020B0604020104020204" pitchFamily="34" charset="0"/>
                <a:cs typeface="Calibri"/>
              </a:rPr>
              <a:t> </a:t>
            </a:r>
            <a:r>
              <a:rPr sz="1400" spc="-10" dirty="0">
                <a:latin typeface="Abadi" panose="020B0604020104020204" pitchFamily="34" charset="0"/>
                <a:cs typeface="Calibri"/>
              </a:rPr>
              <a:t>performed</a:t>
            </a:r>
            <a:r>
              <a:rPr sz="1400" spc="-50" dirty="0">
                <a:latin typeface="Abadi" panose="020B0604020104020204" pitchFamily="34" charset="0"/>
                <a:cs typeface="Calibri"/>
              </a:rPr>
              <a:t> </a:t>
            </a:r>
            <a:r>
              <a:rPr sz="1400" dirty="0">
                <a:latin typeface="Abadi" panose="020B0604020104020204" pitchFamily="34" charset="0"/>
                <a:cs typeface="Calibri"/>
              </a:rPr>
              <a:t>similarly</a:t>
            </a:r>
            <a:r>
              <a:rPr sz="1400" spc="-30" dirty="0">
                <a:latin typeface="Abadi" panose="020B0604020104020204" pitchFamily="34" charset="0"/>
                <a:cs typeface="Calibri"/>
              </a:rPr>
              <a:t> </a:t>
            </a:r>
            <a:r>
              <a:rPr sz="1400" dirty="0">
                <a:latin typeface="Abadi" panose="020B0604020104020204" pitchFamily="34" charset="0"/>
                <a:cs typeface="Calibri"/>
              </a:rPr>
              <a:t>on</a:t>
            </a:r>
            <a:r>
              <a:rPr sz="1400" spc="-40" dirty="0">
                <a:latin typeface="Abadi" panose="020B0604020104020204" pitchFamily="34" charset="0"/>
                <a:cs typeface="Calibri"/>
              </a:rPr>
              <a:t> </a:t>
            </a:r>
            <a:r>
              <a:rPr sz="1400" dirty="0">
                <a:latin typeface="Abadi" panose="020B0604020104020204" pitchFamily="34" charset="0"/>
                <a:cs typeface="Calibri"/>
              </a:rPr>
              <a:t>the</a:t>
            </a:r>
            <a:r>
              <a:rPr sz="1400" spc="-30" dirty="0">
                <a:latin typeface="Abadi" panose="020B0604020104020204" pitchFamily="34" charset="0"/>
                <a:cs typeface="Calibri"/>
              </a:rPr>
              <a:t> </a:t>
            </a:r>
            <a:r>
              <a:rPr sz="1400" dirty="0">
                <a:latin typeface="Abadi" panose="020B0604020104020204" pitchFamily="34" charset="0"/>
                <a:cs typeface="Calibri"/>
              </a:rPr>
              <a:t>test</a:t>
            </a:r>
            <a:r>
              <a:rPr sz="1400" spc="-30" dirty="0">
                <a:latin typeface="Abadi" panose="020B0604020104020204" pitchFamily="34" charset="0"/>
                <a:cs typeface="Calibri"/>
              </a:rPr>
              <a:t> </a:t>
            </a:r>
            <a:r>
              <a:rPr sz="1400" dirty="0">
                <a:latin typeface="Abadi" panose="020B0604020104020204" pitchFamily="34" charset="0"/>
                <a:cs typeface="Calibri"/>
              </a:rPr>
              <a:t>set,</a:t>
            </a:r>
            <a:r>
              <a:rPr sz="1400" spc="-25" dirty="0">
                <a:latin typeface="Abadi" panose="020B0604020104020204" pitchFamily="34" charset="0"/>
                <a:cs typeface="Calibri"/>
              </a:rPr>
              <a:t> </a:t>
            </a:r>
            <a:r>
              <a:rPr sz="1400" dirty="0">
                <a:latin typeface="Abadi" panose="020B0604020104020204" pitchFamily="34" charset="0"/>
                <a:cs typeface="Calibri"/>
              </a:rPr>
              <a:t>i.e.</a:t>
            </a:r>
            <a:r>
              <a:rPr sz="1400" spc="-45" dirty="0">
                <a:latin typeface="Abadi" panose="020B0604020104020204" pitchFamily="34" charset="0"/>
                <a:cs typeface="Calibri"/>
              </a:rPr>
              <a:t> </a:t>
            </a:r>
            <a:r>
              <a:rPr sz="1400" dirty="0">
                <a:latin typeface="Abadi" panose="020B0604020104020204" pitchFamily="34" charset="0"/>
                <a:cs typeface="Calibri"/>
              </a:rPr>
              <a:t>accuracy</a:t>
            </a:r>
            <a:r>
              <a:rPr sz="1400" spc="-35" dirty="0">
                <a:latin typeface="Abadi" panose="020B0604020104020204" pitchFamily="34" charset="0"/>
                <a:cs typeface="Calibri"/>
              </a:rPr>
              <a:t> </a:t>
            </a:r>
            <a:r>
              <a:rPr sz="1400" dirty="0">
                <a:latin typeface="Abadi" panose="020B0604020104020204" pitchFamily="34" charset="0"/>
                <a:cs typeface="Calibri"/>
              </a:rPr>
              <a:t>of</a:t>
            </a:r>
            <a:r>
              <a:rPr sz="1400" spc="-35" dirty="0">
                <a:latin typeface="Abadi" panose="020B0604020104020204" pitchFamily="34" charset="0"/>
                <a:cs typeface="Calibri"/>
              </a:rPr>
              <a:t> </a:t>
            </a:r>
            <a:r>
              <a:rPr sz="1400" spc="-20" dirty="0">
                <a:latin typeface="Abadi" panose="020B0604020104020204" pitchFamily="34" charset="0"/>
                <a:cs typeface="Calibri"/>
              </a:rPr>
              <a:t>83%.</a:t>
            </a:r>
            <a:endParaRPr sz="1400" dirty="0">
              <a:latin typeface="Abadi" panose="020B0604020104020204" pitchFamily="34" charset="0"/>
              <a:cs typeface="Calibri"/>
            </a:endParaRPr>
          </a:p>
        </p:txBody>
      </p:sp>
      <p:sp>
        <p:nvSpPr>
          <p:cNvPr id="3" name="object 3"/>
          <p:cNvSpPr txBox="1">
            <a:spLocks noGrp="1"/>
          </p:cNvSpPr>
          <p:nvPr>
            <p:ph type="title"/>
          </p:nvPr>
        </p:nvSpPr>
        <p:spPr>
          <a:xfrm>
            <a:off x="848968" y="417652"/>
            <a:ext cx="5009571" cy="689291"/>
          </a:xfrm>
          <a:prstGeom prst="rect">
            <a:avLst/>
          </a:prstGeom>
        </p:spPr>
        <p:txBody>
          <a:bodyPr vert="horz" wrap="square" lIns="0" tIns="12065" rIns="0" bIns="0" rtlCol="0">
            <a:spAutoFit/>
          </a:bodyPr>
          <a:lstStyle/>
          <a:p>
            <a:pPr marL="12700">
              <a:lnSpc>
                <a:spcPct val="100000"/>
              </a:lnSpc>
              <a:spcBef>
                <a:spcPts val="95"/>
              </a:spcBef>
            </a:pPr>
            <a:r>
              <a:rPr spc="-145" dirty="0">
                <a:latin typeface="Abadi" panose="020B0604020104020204" pitchFamily="34" charset="0"/>
              </a:rPr>
              <a:t>Executive</a:t>
            </a:r>
            <a:r>
              <a:rPr spc="-60" dirty="0">
                <a:latin typeface="Abadi" panose="020B0604020104020204" pitchFamily="34" charset="0"/>
              </a:rPr>
              <a:t> </a:t>
            </a:r>
            <a:r>
              <a:rPr spc="-175" dirty="0">
                <a:latin typeface="Abadi" panose="020B0604020104020204" pitchFamily="34" charset="0"/>
              </a:rPr>
              <a:t>Summary</a:t>
            </a:r>
          </a:p>
        </p:txBody>
      </p:sp>
      <p:pic>
        <p:nvPicPr>
          <p:cNvPr id="4" name="object 4"/>
          <p:cNvPicPr/>
          <p:nvPr/>
        </p:nvPicPr>
        <p:blipFill>
          <a:blip r:embed="rId2" cstate="print"/>
          <a:stretch>
            <a:fillRect/>
          </a:stretch>
        </p:blipFill>
        <p:spPr>
          <a:xfrm>
            <a:off x="7423404" y="0"/>
            <a:ext cx="4768596" cy="6857998"/>
          </a:xfrm>
          <a:prstGeom prst="rect">
            <a:avLst/>
          </a:prstGeom>
        </p:spPr>
      </p:pic>
      <p:sp>
        <p:nvSpPr>
          <p:cNvPr id="5" name="object 5"/>
          <p:cNvSpPr txBox="1">
            <a:spLocks noGrp="1"/>
          </p:cNvSpPr>
          <p:nvPr>
            <p:ph type="sldNum" sz="quarter" idx="7"/>
          </p:nvPr>
        </p:nvSpPr>
        <p:spPr>
          <a:xfrm>
            <a:off x="11068557" y="6465214"/>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IN" spc="-50" smtClean="0"/>
              <a:pPr marL="115570">
                <a:lnSpc>
                  <a:spcPts val="1240"/>
                </a:lnSpc>
              </a:pPr>
              <a:t>3</a:t>
            </a:fld>
            <a:endParaRPr spc="-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94474" y="1825625"/>
            <a:ext cx="4221125" cy="4351338"/>
          </a:xfrm>
          <a:prstGeom prst="rect">
            <a:avLst/>
          </a:prstGeom>
        </p:spPr>
        <p:txBody>
          <a:bodyPr lIns="91440" tIns="45720" rIns="91440" bIns="45720" anchor="t">
            <a:normAutofit/>
          </a:bodyPr>
          <a:lstStyle/>
          <a:p>
            <a:pPr>
              <a:lnSpc>
                <a:spcPct val="100000"/>
              </a:lnSpc>
              <a:spcBef>
                <a:spcPts val="1400"/>
              </a:spcBef>
            </a:pPr>
            <a:r>
              <a:rPr lang="en-GB" sz="2200" dirty="0">
                <a:latin typeface="Abadi" panose="020B0604020104020204" pitchFamily="34" charset="0"/>
              </a:rPr>
              <a:t>We used the WHERE clause to filter for boosters that have successfully landed on a drone ship and applied the AND condition to determine successful landing with payload mass greater than 4000 but less than 6000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DEC639D-82E3-EA65-A7A4-E45E22FF8EA5}"/>
              </a:ext>
            </a:extLst>
          </p:cNvPr>
          <p:cNvPicPr>
            <a:picLocks noChangeAspect="1"/>
          </p:cNvPicPr>
          <p:nvPr/>
        </p:nvPicPr>
        <p:blipFill>
          <a:blip r:embed="rId3"/>
          <a:stretch>
            <a:fillRect/>
          </a:stretch>
        </p:blipFill>
        <p:spPr>
          <a:xfrm>
            <a:off x="770011" y="1510093"/>
            <a:ext cx="5524463" cy="45154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02279" y="1825625"/>
            <a:ext cx="3306726"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used wildcards like ‘%’ to filter for WHERE MissionOutcome was a success or a failure.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30D508B-D398-C39A-A7D5-1E5436DF5C2D}"/>
              </a:ext>
            </a:extLst>
          </p:cNvPr>
          <p:cNvPicPr>
            <a:picLocks noChangeAspect="1"/>
          </p:cNvPicPr>
          <p:nvPr/>
        </p:nvPicPr>
        <p:blipFill>
          <a:blip r:embed="rId3"/>
          <a:stretch>
            <a:fillRect/>
          </a:stretch>
        </p:blipFill>
        <p:spPr>
          <a:xfrm>
            <a:off x="1056552" y="1444941"/>
            <a:ext cx="5591955" cy="49822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61748" cy="4351338"/>
          </a:xfrm>
          <a:prstGeom prst="rect">
            <a:avLst/>
          </a:prstGeom>
        </p:spPr>
        <p:txBody>
          <a:bodyPr>
            <a:normAutofit/>
          </a:bodyPr>
          <a:lstStyle/>
          <a:p>
            <a:pPr>
              <a:lnSpc>
                <a:spcPct val="100000"/>
              </a:lnSpc>
              <a:spcBef>
                <a:spcPts val="1400"/>
              </a:spcBef>
            </a:pPr>
            <a:r>
              <a:rPr lang="en-GB" sz="2200" dirty="0">
                <a:latin typeface="Abadi" panose="020B0604020104020204" pitchFamily="34" charset="0"/>
              </a:rPr>
              <a:t>We determined the booster that has carried the maximum payload using a subquery in the WHERE clause and the MAX() function.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F74CA12-760B-2469-E4B2-482362412059}"/>
              </a:ext>
            </a:extLst>
          </p:cNvPr>
          <p:cNvPicPr>
            <a:picLocks noChangeAspect="1"/>
          </p:cNvPicPr>
          <p:nvPr/>
        </p:nvPicPr>
        <p:blipFill>
          <a:blip r:embed="rId3"/>
          <a:stretch>
            <a:fillRect/>
          </a:stretch>
        </p:blipFill>
        <p:spPr>
          <a:xfrm>
            <a:off x="4999046" y="1377302"/>
            <a:ext cx="5686675" cy="47996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2200" dirty="0">
                <a:latin typeface="Abadi" panose="020B0604020104020204" pitchFamily="34" charset="0"/>
              </a:rPr>
              <a:t>We used a combination of the WHERE clause, LIKE, AND, and BETWEEN conditions to filter for failed landing outcomes in drone ships, their booster versions, and launch site names for the year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7B2F852-F533-2091-8CAA-4A9B23A0CB6C}"/>
              </a:ext>
            </a:extLst>
          </p:cNvPr>
          <p:cNvPicPr>
            <a:picLocks noChangeAspect="1"/>
          </p:cNvPicPr>
          <p:nvPr/>
        </p:nvPicPr>
        <p:blipFill>
          <a:blip r:embed="rId3"/>
          <a:stretch>
            <a:fillRect/>
          </a:stretch>
        </p:blipFill>
        <p:spPr>
          <a:xfrm>
            <a:off x="1819940" y="3060321"/>
            <a:ext cx="7935432" cy="2715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32966" y="1825625"/>
            <a:ext cx="5188689" cy="4351338"/>
          </a:xfrm>
          <a:prstGeom prst="rect">
            <a:avLst/>
          </a:prstGeom>
        </p:spPr>
        <p:txBody>
          <a:bodyPr lIns="91440" tIns="45720" rIns="91440" bIns="45720" anchor="t"/>
          <a:lstStyle/>
          <a:p>
            <a:pPr>
              <a:lnSpc>
                <a:spcPct val="100000"/>
              </a:lnSpc>
              <a:spcBef>
                <a:spcPts val="1400"/>
              </a:spcBef>
            </a:pPr>
            <a:r>
              <a:rPr lang="en-GB" sz="2200" dirty="0">
                <a:latin typeface="Abadi" panose="020B0604020104020204" pitchFamily="34" charset="0"/>
              </a:rPr>
              <a:t>We selected Landing outcomes and the COUNT of landing outcomes from the data and used the WHERE clause to filter for landing outcomes BETWEEN 2010-06-04 to 2010-03-20. </a:t>
            </a:r>
          </a:p>
          <a:p>
            <a:pPr>
              <a:lnSpc>
                <a:spcPct val="100000"/>
              </a:lnSpc>
              <a:spcBef>
                <a:spcPts val="1400"/>
              </a:spcBef>
            </a:pPr>
            <a:r>
              <a:rPr lang="en-GB" sz="2200" dirty="0">
                <a:latin typeface="Abadi" panose="020B0604020104020204" pitchFamily="34" charset="0"/>
              </a:rPr>
              <a:t>We applied the GROUP BY clause to group the landing outcomes and the ORDER BY clause to order the grouped landing outcomes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F6AE47C-57DE-EEA2-CE0C-E02E529FE6BB}"/>
              </a:ext>
            </a:extLst>
          </p:cNvPr>
          <p:cNvPicPr>
            <a:picLocks noChangeAspect="1"/>
          </p:cNvPicPr>
          <p:nvPr/>
        </p:nvPicPr>
        <p:blipFill>
          <a:blip r:embed="rId3"/>
          <a:stretch>
            <a:fillRect/>
          </a:stretch>
        </p:blipFill>
        <p:spPr>
          <a:xfrm>
            <a:off x="770011" y="1470956"/>
            <a:ext cx="5077896" cy="470600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Ground stations</a:t>
            </a:r>
          </a:p>
        </p:txBody>
      </p:sp>
      <p:pic>
        <p:nvPicPr>
          <p:cNvPr id="6" name="Picture 5" descr="A map of the united states&#10;&#10;Description automatically generated">
            <a:extLst>
              <a:ext uri="{FF2B5EF4-FFF2-40B4-BE49-F238E27FC236}">
                <a16:creationId xmlns:a16="http://schemas.microsoft.com/office/drawing/2014/main" id="{8E5716FE-BEC9-94B5-DEEA-C2A4FB384160}"/>
              </a:ext>
            </a:extLst>
          </p:cNvPr>
          <p:cNvPicPr>
            <a:picLocks noChangeAspect="1"/>
          </p:cNvPicPr>
          <p:nvPr/>
        </p:nvPicPr>
        <p:blipFill>
          <a:blip r:embed="rId2"/>
          <a:stretch>
            <a:fillRect/>
          </a:stretch>
        </p:blipFill>
        <p:spPr>
          <a:xfrm>
            <a:off x="1566105" y="1546102"/>
            <a:ext cx="9059789" cy="5177022"/>
          </a:xfrm>
          <a:prstGeom prst="rect">
            <a:avLst/>
          </a:prstGeom>
        </p:spPr>
      </p:pic>
    </p:spTree>
    <p:extLst>
      <p:ext uri="{BB962C8B-B14F-4D97-AF65-F5344CB8AC3E}">
        <p14:creationId xmlns:p14="http://schemas.microsoft.com/office/powerpoint/2010/main" val="2298202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D89B6DA4-62FE-21AE-0E1B-B084BFC86058}"/>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C30BF"/>
                </a:solidFill>
                <a:effectLst/>
                <a:latin typeface="Helvetica" pitchFamily="2" charset="0"/>
              </a:rPr>
              <a:t>Folium map – Color Labeled Markers</a:t>
            </a:r>
          </a:p>
        </p:txBody>
      </p:sp>
      <p:pic>
        <p:nvPicPr>
          <p:cNvPr id="4" name="Picture 3" descr="A close-up of a map&#10;&#10;Description automatically generated">
            <a:extLst>
              <a:ext uri="{FF2B5EF4-FFF2-40B4-BE49-F238E27FC236}">
                <a16:creationId xmlns:a16="http://schemas.microsoft.com/office/drawing/2014/main" id="{37612FDB-6902-0C30-DFEC-F68FD2692A20}"/>
              </a:ext>
            </a:extLst>
          </p:cNvPr>
          <p:cNvPicPr>
            <a:picLocks noChangeAspect="1"/>
          </p:cNvPicPr>
          <p:nvPr/>
        </p:nvPicPr>
        <p:blipFill>
          <a:blip r:embed="rId2"/>
          <a:stretch>
            <a:fillRect/>
          </a:stretch>
        </p:blipFill>
        <p:spPr>
          <a:xfrm>
            <a:off x="1263649" y="1625600"/>
            <a:ext cx="9834855" cy="3670300"/>
          </a:xfrm>
          <a:prstGeom prst="rect">
            <a:avLst/>
          </a:prstGeom>
        </p:spPr>
      </p:pic>
      <p:sp>
        <p:nvSpPr>
          <p:cNvPr id="6" name="TextBox 5">
            <a:extLst>
              <a:ext uri="{FF2B5EF4-FFF2-40B4-BE49-F238E27FC236}">
                <a16:creationId xmlns:a16="http://schemas.microsoft.com/office/drawing/2014/main" id="{9C4D98C5-2CD7-0D09-5754-DD5A4C3F47EA}"/>
              </a:ext>
            </a:extLst>
          </p:cNvPr>
          <p:cNvSpPr txBox="1"/>
          <p:nvPr/>
        </p:nvSpPr>
        <p:spPr>
          <a:xfrm>
            <a:off x="770011" y="5564672"/>
            <a:ext cx="10328493" cy="1323439"/>
          </a:xfrm>
          <a:prstGeom prst="rect">
            <a:avLst/>
          </a:prstGeom>
          <a:noFill/>
        </p:spPr>
        <p:txBody>
          <a:bodyPr wrap="square" rtlCol="0">
            <a:spAutoFit/>
          </a:bodyPr>
          <a:lstStyle/>
          <a:p>
            <a:r>
              <a:rPr lang="en-US" sz="2000" dirty="0">
                <a:solidFill>
                  <a:srgbClr val="1F1F1F"/>
                </a:solidFill>
                <a:latin typeface="Abadi" panose="020B0604020104020204" pitchFamily="34" charset="0"/>
              </a:rPr>
              <a:t>The</a:t>
            </a:r>
            <a:r>
              <a:rPr lang="en-US" sz="2000" dirty="0">
                <a:solidFill>
                  <a:srgbClr val="16A53F"/>
                </a:solidFill>
                <a:effectLst/>
                <a:latin typeface="Abadi" panose="020B0604020104020204" pitchFamily="34" charset="0"/>
              </a:rPr>
              <a:t> green </a:t>
            </a:r>
            <a:r>
              <a:rPr lang="en-US" sz="2000" dirty="0">
                <a:solidFill>
                  <a:srgbClr val="1F1F1F"/>
                </a:solidFill>
                <a:effectLst/>
                <a:latin typeface="Abadi" panose="020B0604020104020204" pitchFamily="34" charset="0"/>
              </a:rPr>
              <a:t>marker represents successful launches. The </a:t>
            </a:r>
            <a:r>
              <a:rPr lang="en-US" sz="2000" dirty="0">
                <a:solidFill>
                  <a:srgbClr val="FB0007"/>
                </a:solidFill>
                <a:effectLst/>
                <a:latin typeface="Abadi" panose="020B0604020104020204" pitchFamily="34" charset="0"/>
              </a:rPr>
              <a:t>Red </a:t>
            </a:r>
            <a:r>
              <a:rPr lang="en-US" sz="2000" dirty="0">
                <a:solidFill>
                  <a:srgbClr val="1F1F1F"/>
                </a:solidFill>
                <a:effectLst/>
                <a:latin typeface="Abadi" panose="020B0604020104020204" pitchFamily="34" charset="0"/>
              </a:rPr>
              <a:t>marker represents unsuccessful launches. </a:t>
            </a:r>
          </a:p>
          <a:p>
            <a:r>
              <a:rPr lang="en-US" sz="2000" dirty="0">
                <a:solidFill>
                  <a:srgbClr val="1F1F1F"/>
                </a:solidFill>
                <a:effectLst/>
                <a:latin typeface="Abadi" panose="020B0604020104020204" pitchFamily="34" charset="0"/>
              </a:rPr>
              <a:t>We</a:t>
            </a:r>
            <a:r>
              <a:rPr lang="en-US" sz="2000" dirty="0">
                <a:solidFill>
                  <a:srgbClr val="1F1F1F"/>
                </a:solidFill>
                <a:latin typeface="Abadi" panose="020B0604020104020204" pitchFamily="34" charset="0"/>
              </a:rPr>
              <a:t> </a:t>
            </a:r>
            <a:r>
              <a:rPr lang="en-US" sz="2000" dirty="0">
                <a:solidFill>
                  <a:srgbClr val="1F1F1F"/>
                </a:solidFill>
                <a:effectLst/>
                <a:latin typeface="Abadi" panose="020B0604020104020204" pitchFamily="34" charset="0"/>
              </a:rPr>
              <a:t>note that KSC LC-39A has a higher launch success rate.</a:t>
            </a:r>
          </a:p>
          <a:p>
            <a:endParaRPr lang="en-GB" sz="2000" dirty="0"/>
          </a:p>
        </p:txBody>
      </p:sp>
    </p:spTree>
    <p:extLst>
      <p:ext uri="{BB962C8B-B14F-4D97-AF65-F5344CB8AC3E}">
        <p14:creationId xmlns:p14="http://schemas.microsoft.com/office/powerpoint/2010/main" val="1969469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Distances between CCAFS SLC-40 and its proximities</a:t>
            </a:r>
          </a:p>
        </p:txBody>
      </p:sp>
      <p:pic>
        <p:nvPicPr>
          <p:cNvPr id="4" name="Picture 3" descr="A screenshot of a map&#10;&#10;Description automatically generated">
            <a:extLst>
              <a:ext uri="{FF2B5EF4-FFF2-40B4-BE49-F238E27FC236}">
                <a16:creationId xmlns:a16="http://schemas.microsoft.com/office/drawing/2014/main" id="{629872F7-B179-8D6D-E418-A02CFEA5C18B}"/>
              </a:ext>
            </a:extLst>
          </p:cNvPr>
          <p:cNvPicPr>
            <a:picLocks noChangeAspect="1"/>
          </p:cNvPicPr>
          <p:nvPr/>
        </p:nvPicPr>
        <p:blipFill>
          <a:blip r:embed="rId2"/>
          <a:stretch>
            <a:fillRect/>
          </a:stretch>
        </p:blipFill>
        <p:spPr>
          <a:xfrm>
            <a:off x="770011" y="1587500"/>
            <a:ext cx="10636544" cy="3327400"/>
          </a:xfrm>
          <a:prstGeom prst="rect">
            <a:avLst/>
          </a:prstGeom>
        </p:spPr>
      </p:pic>
      <p:sp>
        <p:nvSpPr>
          <p:cNvPr id="6" name="TextBox 5">
            <a:extLst>
              <a:ext uri="{FF2B5EF4-FFF2-40B4-BE49-F238E27FC236}">
                <a16:creationId xmlns:a16="http://schemas.microsoft.com/office/drawing/2014/main" id="{CD03F4F4-9BC7-85CE-E176-12082311F548}"/>
              </a:ext>
            </a:extLst>
          </p:cNvPr>
          <p:cNvSpPr txBox="1"/>
          <p:nvPr/>
        </p:nvSpPr>
        <p:spPr>
          <a:xfrm>
            <a:off x="914400" y="4914900"/>
            <a:ext cx="8771860" cy="1569660"/>
          </a:xfrm>
          <a:prstGeom prst="rect">
            <a:avLst/>
          </a:prstGeom>
          <a:noFill/>
        </p:spPr>
        <p:txBody>
          <a:bodyPr wrap="square" rtlCol="0">
            <a:spAutoFit/>
          </a:bodyPr>
          <a:lstStyle/>
          <a:p>
            <a:r>
              <a:rPr lang="en-GB" sz="2400" dirty="0">
                <a:latin typeface="Abadi" panose="020B0604020104020204" pitchFamily="34" charset="0"/>
              </a:rPr>
              <a:t>Is CCAFS SLC-40 in close proximity to railways ? Yes</a:t>
            </a:r>
          </a:p>
          <a:p>
            <a:r>
              <a:rPr lang="en-GB" sz="2400" dirty="0">
                <a:latin typeface="Abadi" panose="020B0604020104020204" pitchFamily="34" charset="0"/>
              </a:rPr>
              <a:t>Is CCAFS SLC-40 in close proximity to highways ? Yes</a:t>
            </a:r>
          </a:p>
          <a:p>
            <a:r>
              <a:rPr lang="en-GB" sz="2400" dirty="0">
                <a:latin typeface="Abadi" panose="020B0604020104020204" pitchFamily="34" charset="0"/>
              </a:rPr>
              <a:t>Is CCAFS SLC-40 in close proximity to coastline ? Yes</a:t>
            </a:r>
          </a:p>
          <a:p>
            <a:r>
              <a:rPr lang="en-GB" sz="2400" dirty="0">
                <a:latin typeface="Abadi" panose="020B0604020104020204" pitchFamily="34" charset="0"/>
              </a:rPr>
              <a:t>Do CCAFS SLC-40 keeps certain distance away from cities ? No</a:t>
            </a:r>
          </a:p>
        </p:txBody>
      </p:sp>
    </p:spTree>
    <p:extLst>
      <p:ext uri="{BB962C8B-B14F-4D97-AF65-F5344CB8AC3E}">
        <p14:creationId xmlns:p14="http://schemas.microsoft.com/office/powerpoint/2010/main" val="2767552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70485">
              <a:lnSpc>
                <a:spcPct val="100000"/>
              </a:lnSpc>
              <a:spcBef>
                <a:spcPts val="95"/>
              </a:spcBef>
            </a:pPr>
            <a:r>
              <a:rPr spc="-30" dirty="0">
                <a:latin typeface="Abadi" panose="020B0604020104020204" pitchFamily="34" charset="0"/>
              </a:rPr>
              <a:t>Introduction</a:t>
            </a:r>
          </a:p>
        </p:txBody>
      </p:sp>
      <p:sp>
        <p:nvSpPr>
          <p:cNvPr id="4" name="object 4"/>
          <p:cNvSpPr txBox="1">
            <a:spLocks noGrp="1"/>
          </p:cNvSpPr>
          <p:nvPr>
            <p:ph type="sldNum" sz="quarter" idx="7"/>
          </p:nvPr>
        </p:nvSpPr>
        <p:spPr>
          <a:xfrm>
            <a:off x="11068557" y="6465214"/>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IN" spc="-50" smtClean="0"/>
              <a:pPr marL="115570">
                <a:lnSpc>
                  <a:spcPts val="1240"/>
                </a:lnSpc>
              </a:pPr>
              <a:t>4</a:t>
            </a:fld>
            <a:endParaRPr spc="-50" dirty="0"/>
          </a:p>
        </p:txBody>
      </p:sp>
      <p:sp>
        <p:nvSpPr>
          <p:cNvPr id="3" name="object 3"/>
          <p:cNvSpPr txBox="1"/>
          <p:nvPr/>
        </p:nvSpPr>
        <p:spPr>
          <a:xfrm>
            <a:off x="906881" y="1659991"/>
            <a:ext cx="9135745" cy="4519314"/>
          </a:xfrm>
          <a:prstGeom prst="rect">
            <a:avLst/>
          </a:prstGeom>
        </p:spPr>
        <p:txBody>
          <a:bodyPr vert="horz" wrap="square" lIns="0" tIns="12700" rIns="0" bIns="0" rtlCol="0">
            <a:spAutoFit/>
          </a:bodyPr>
          <a:lstStyle/>
          <a:p>
            <a:pPr marL="241300" marR="12700" indent="-228600">
              <a:lnSpc>
                <a:spcPct val="110000"/>
              </a:lnSpc>
              <a:spcBef>
                <a:spcPts val="100"/>
              </a:spcBef>
              <a:buFont typeface="Arial MT"/>
              <a:buChar char="•"/>
              <a:tabLst>
                <a:tab pos="241300" algn="l"/>
              </a:tabLst>
            </a:pPr>
            <a:r>
              <a:rPr sz="2000" dirty="0">
                <a:latin typeface="Abadi" panose="020B0604020104020204" pitchFamily="34" charset="0"/>
                <a:cs typeface="Calibri"/>
              </a:rPr>
              <a:t>The</a:t>
            </a:r>
            <a:r>
              <a:rPr sz="2000" spc="-55" dirty="0">
                <a:latin typeface="Abadi" panose="020B0604020104020204" pitchFamily="34" charset="0"/>
                <a:cs typeface="Calibri"/>
              </a:rPr>
              <a:t> </a:t>
            </a:r>
            <a:r>
              <a:rPr sz="2000" spc="-10" dirty="0">
                <a:latin typeface="Abadi" panose="020B0604020104020204" pitchFamily="34" charset="0"/>
                <a:cs typeface="Calibri"/>
              </a:rPr>
              <a:t>advancements</a:t>
            </a:r>
            <a:r>
              <a:rPr sz="2000" spc="-50" dirty="0">
                <a:latin typeface="Abadi" panose="020B0604020104020204" pitchFamily="34" charset="0"/>
                <a:cs typeface="Calibri"/>
              </a:rPr>
              <a:t> </a:t>
            </a:r>
            <a:r>
              <a:rPr sz="2000" dirty="0">
                <a:latin typeface="Abadi" panose="020B0604020104020204" pitchFamily="34" charset="0"/>
                <a:cs typeface="Calibri"/>
              </a:rPr>
              <a:t>in</a:t>
            </a:r>
            <a:r>
              <a:rPr sz="2000" spc="-55" dirty="0">
                <a:latin typeface="Abadi" panose="020B0604020104020204" pitchFamily="34" charset="0"/>
                <a:cs typeface="Calibri"/>
              </a:rPr>
              <a:t> </a:t>
            </a:r>
            <a:r>
              <a:rPr sz="2000" dirty="0">
                <a:latin typeface="Abadi" panose="020B0604020104020204" pitchFamily="34" charset="0"/>
                <a:cs typeface="Calibri"/>
              </a:rPr>
              <a:t>space</a:t>
            </a:r>
            <a:r>
              <a:rPr sz="2000" spc="-50" dirty="0">
                <a:latin typeface="Abadi" panose="020B0604020104020204" pitchFamily="34" charset="0"/>
                <a:cs typeface="Calibri"/>
              </a:rPr>
              <a:t> </a:t>
            </a:r>
            <a:r>
              <a:rPr sz="2000" dirty="0">
                <a:latin typeface="Abadi" panose="020B0604020104020204" pitchFamily="34" charset="0"/>
                <a:cs typeface="Calibri"/>
              </a:rPr>
              <a:t>technology</a:t>
            </a:r>
            <a:r>
              <a:rPr sz="2000" spc="-60" dirty="0">
                <a:latin typeface="Abadi" panose="020B0604020104020204" pitchFamily="34" charset="0"/>
                <a:cs typeface="Calibri"/>
              </a:rPr>
              <a:t> </a:t>
            </a:r>
            <a:r>
              <a:rPr sz="2000" dirty="0">
                <a:latin typeface="Abadi" panose="020B0604020104020204" pitchFamily="34" charset="0"/>
                <a:cs typeface="Calibri"/>
              </a:rPr>
              <a:t>have</a:t>
            </a:r>
            <a:r>
              <a:rPr sz="2000" spc="-55" dirty="0">
                <a:latin typeface="Abadi" panose="020B0604020104020204" pitchFamily="34" charset="0"/>
                <a:cs typeface="Calibri"/>
              </a:rPr>
              <a:t> </a:t>
            </a:r>
            <a:r>
              <a:rPr sz="2000" dirty="0">
                <a:latin typeface="Abadi" panose="020B0604020104020204" pitchFamily="34" charset="0"/>
                <a:cs typeface="Calibri"/>
              </a:rPr>
              <a:t>significantly</a:t>
            </a:r>
            <a:r>
              <a:rPr sz="2000" spc="-50" dirty="0">
                <a:latin typeface="Abadi" panose="020B0604020104020204" pitchFamily="34" charset="0"/>
                <a:cs typeface="Calibri"/>
              </a:rPr>
              <a:t> </a:t>
            </a:r>
            <a:r>
              <a:rPr sz="2000" spc="-10" dirty="0">
                <a:latin typeface="Abadi" panose="020B0604020104020204" pitchFamily="34" charset="0"/>
                <a:cs typeface="Calibri"/>
              </a:rPr>
              <a:t>transformed</a:t>
            </a:r>
            <a:r>
              <a:rPr sz="2000" spc="-55" dirty="0">
                <a:latin typeface="Abadi" panose="020B0604020104020204" pitchFamily="34" charset="0"/>
                <a:cs typeface="Calibri"/>
              </a:rPr>
              <a:t> </a:t>
            </a:r>
            <a:r>
              <a:rPr sz="2000" dirty="0">
                <a:latin typeface="Abadi" panose="020B0604020104020204" pitchFamily="34" charset="0"/>
                <a:cs typeface="Calibri"/>
              </a:rPr>
              <a:t>the</a:t>
            </a:r>
            <a:r>
              <a:rPr sz="2000" spc="-50" dirty="0">
                <a:latin typeface="Abadi" panose="020B0604020104020204" pitchFamily="34" charset="0"/>
                <a:cs typeface="Calibri"/>
              </a:rPr>
              <a:t> </a:t>
            </a:r>
            <a:r>
              <a:rPr sz="2000" spc="-10" dirty="0">
                <a:latin typeface="Abadi" panose="020B0604020104020204" pitchFamily="34" charset="0"/>
                <a:cs typeface="Calibri"/>
              </a:rPr>
              <a:t>commercial </a:t>
            </a:r>
            <a:r>
              <a:rPr sz="2000" dirty="0">
                <a:latin typeface="Abadi" panose="020B0604020104020204" pitchFamily="34" charset="0"/>
                <a:cs typeface="Calibri"/>
              </a:rPr>
              <a:t>space</a:t>
            </a:r>
            <a:r>
              <a:rPr sz="2000" spc="-45" dirty="0">
                <a:latin typeface="Abadi" panose="020B0604020104020204" pitchFamily="34" charset="0"/>
                <a:cs typeface="Calibri"/>
              </a:rPr>
              <a:t> </a:t>
            </a:r>
            <a:r>
              <a:rPr sz="2000" spc="-20" dirty="0">
                <a:latin typeface="Abadi" panose="020B0604020104020204" pitchFamily="34" charset="0"/>
                <a:cs typeface="Calibri"/>
              </a:rPr>
              <a:t>industry,</a:t>
            </a:r>
            <a:r>
              <a:rPr sz="2000" spc="-55" dirty="0">
                <a:latin typeface="Abadi" panose="020B0604020104020204" pitchFamily="34" charset="0"/>
                <a:cs typeface="Calibri"/>
              </a:rPr>
              <a:t> </a:t>
            </a:r>
            <a:r>
              <a:rPr sz="2000" dirty="0">
                <a:latin typeface="Abadi" panose="020B0604020104020204" pitchFamily="34" charset="0"/>
                <a:cs typeface="Calibri"/>
              </a:rPr>
              <a:t>with</a:t>
            </a:r>
            <a:r>
              <a:rPr sz="2000" spc="-45" dirty="0">
                <a:latin typeface="Abadi" panose="020B0604020104020204" pitchFamily="34" charset="0"/>
                <a:cs typeface="Calibri"/>
              </a:rPr>
              <a:t> </a:t>
            </a:r>
            <a:r>
              <a:rPr sz="2000" dirty="0">
                <a:latin typeface="Abadi" panose="020B0604020104020204" pitchFamily="34" charset="0"/>
                <a:cs typeface="Calibri"/>
              </a:rPr>
              <a:t>companies</a:t>
            </a:r>
            <a:r>
              <a:rPr sz="2000" spc="-45" dirty="0">
                <a:latin typeface="Abadi" panose="020B0604020104020204" pitchFamily="34" charset="0"/>
                <a:cs typeface="Calibri"/>
              </a:rPr>
              <a:t> </a:t>
            </a:r>
            <a:r>
              <a:rPr sz="2000" dirty="0">
                <a:latin typeface="Abadi" panose="020B0604020104020204" pitchFamily="34" charset="0"/>
                <a:cs typeface="Calibri"/>
              </a:rPr>
              <a:t>like</a:t>
            </a:r>
            <a:r>
              <a:rPr sz="2000" spc="-45" dirty="0">
                <a:latin typeface="Abadi" panose="020B0604020104020204" pitchFamily="34" charset="0"/>
                <a:cs typeface="Calibri"/>
              </a:rPr>
              <a:t> </a:t>
            </a:r>
            <a:r>
              <a:rPr sz="2000" dirty="0">
                <a:latin typeface="Abadi" panose="020B0604020104020204" pitchFamily="34" charset="0"/>
                <a:cs typeface="Calibri"/>
              </a:rPr>
              <a:t>SpaceX</a:t>
            </a:r>
            <a:r>
              <a:rPr sz="2000" spc="-45" dirty="0">
                <a:latin typeface="Abadi" panose="020B0604020104020204" pitchFamily="34" charset="0"/>
                <a:cs typeface="Calibri"/>
              </a:rPr>
              <a:t> </a:t>
            </a:r>
            <a:r>
              <a:rPr sz="2000" dirty="0">
                <a:latin typeface="Abadi" panose="020B0604020104020204" pitchFamily="34" charset="0"/>
                <a:cs typeface="Calibri"/>
              </a:rPr>
              <a:t>leading</a:t>
            </a:r>
            <a:r>
              <a:rPr sz="2000" spc="-40" dirty="0">
                <a:latin typeface="Abadi" panose="020B0604020104020204" pitchFamily="34" charset="0"/>
                <a:cs typeface="Calibri"/>
              </a:rPr>
              <a:t> </a:t>
            </a:r>
            <a:r>
              <a:rPr sz="2000" dirty="0">
                <a:latin typeface="Abadi" panose="020B0604020104020204" pitchFamily="34" charset="0"/>
                <a:cs typeface="Calibri"/>
              </a:rPr>
              <a:t>the</a:t>
            </a:r>
            <a:r>
              <a:rPr sz="2000" spc="-45" dirty="0">
                <a:latin typeface="Abadi" panose="020B0604020104020204" pitchFamily="34" charset="0"/>
                <a:cs typeface="Calibri"/>
              </a:rPr>
              <a:t> </a:t>
            </a:r>
            <a:r>
              <a:rPr sz="2000" dirty="0">
                <a:latin typeface="Abadi" panose="020B0604020104020204" pitchFamily="34" charset="0"/>
                <a:cs typeface="Calibri"/>
              </a:rPr>
              <a:t>way</a:t>
            </a:r>
            <a:r>
              <a:rPr sz="2000" spc="-55" dirty="0">
                <a:latin typeface="Abadi" panose="020B0604020104020204" pitchFamily="34" charset="0"/>
                <a:cs typeface="Calibri"/>
              </a:rPr>
              <a:t> </a:t>
            </a:r>
            <a:r>
              <a:rPr sz="2000" dirty="0">
                <a:latin typeface="Abadi" panose="020B0604020104020204" pitchFamily="34" charset="0"/>
                <a:cs typeface="Calibri"/>
              </a:rPr>
              <a:t>in</a:t>
            </a:r>
            <a:r>
              <a:rPr sz="2000" spc="-55" dirty="0">
                <a:latin typeface="Abadi" panose="020B0604020104020204" pitchFamily="34" charset="0"/>
                <a:cs typeface="Calibri"/>
              </a:rPr>
              <a:t> </a:t>
            </a:r>
            <a:r>
              <a:rPr sz="2000" spc="-20" dirty="0">
                <a:latin typeface="Abadi" panose="020B0604020104020204" pitchFamily="34" charset="0"/>
                <a:cs typeface="Calibri"/>
              </a:rPr>
              <a:t>cost-</a:t>
            </a:r>
            <a:r>
              <a:rPr sz="2000" spc="-10" dirty="0">
                <a:latin typeface="Abadi" panose="020B0604020104020204" pitchFamily="34" charset="0"/>
                <a:cs typeface="Calibri"/>
              </a:rPr>
              <a:t>effective</a:t>
            </a:r>
            <a:r>
              <a:rPr sz="2000" spc="-45" dirty="0">
                <a:latin typeface="Abadi" panose="020B0604020104020204" pitchFamily="34" charset="0"/>
                <a:cs typeface="Calibri"/>
              </a:rPr>
              <a:t> </a:t>
            </a:r>
            <a:r>
              <a:rPr sz="2000" spc="-10" dirty="0">
                <a:latin typeface="Abadi" panose="020B0604020104020204" pitchFamily="34" charset="0"/>
                <a:cs typeface="Calibri"/>
              </a:rPr>
              <a:t>space</a:t>
            </a:r>
            <a:endParaRPr sz="2000" dirty="0">
              <a:latin typeface="Abadi" panose="020B0604020104020204" pitchFamily="34" charset="0"/>
              <a:cs typeface="Calibri"/>
            </a:endParaRPr>
          </a:p>
          <a:p>
            <a:pPr marL="241300">
              <a:lnSpc>
                <a:spcPct val="100000"/>
              </a:lnSpc>
              <a:spcBef>
                <a:spcPts val="240"/>
              </a:spcBef>
            </a:pPr>
            <a:r>
              <a:rPr sz="2000" spc="-10" dirty="0">
                <a:latin typeface="Abadi" panose="020B0604020104020204" pitchFamily="34" charset="0"/>
                <a:cs typeface="Calibri"/>
              </a:rPr>
              <a:t>exploration.</a:t>
            </a:r>
            <a:r>
              <a:rPr sz="2000" spc="-45" dirty="0">
                <a:latin typeface="Abadi" panose="020B0604020104020204" pitchFamily="34" charset="0"/>
                <a:cs typeface="Calibri"/>
              </a:rPr>
              <a:t> </a:t>
            </a:r>
            <a:r>
              <a:rPr sz="2000" dirty="0">
                <a:latin typeface="Abadi" panose="020B0604020104020204" pitchFamily="34" charset="0"/>
                <a:cs typeface="Calibri"/>
              </a:rPr>
              <a:t>One</a:t>
            </a:r>
            <a:r>
              <a:rPr sz="2000" spc="-35" dirty="0">
                <a:latin typeface="Abadi" panose="020B0604020104020204" pitchFamily="34" charset="0"/>
                <a:cs typeface="Calibri"/>
              </a:rPr>
              <a:t> </a:t>
            </a:r>
            <a:r>
              <a:rPr sz="2000" dirty="0">
                <a:latin typeface="Abadi" panose="020B0604020104020204" pitchFamily="34" charset="0"/>
                <a:cs typeface="Calibri"/>
              </a:rPr>
              <a:t>of</a:t>
            </a:r>
            <a:r>
              <a:rPr sz="2000" spc="-45" dirty="0">
                <a:latin typeface="Abadi" panose="020B0604020104020204" pitchFamily="34" charset="0"/>
                <a:cs typeface="Calibri"/>
              </a:rPr>
              <a:t> </a:t>
            </a:r>
            <a:r>
              <a:rPr sz="2000" spc="-20" dirty="0">
                <a:latin typeface="Abadi" panose="020B0604020104020204" pitchFamily="34" charset="0"/>
                <a:cs typeface="Calibri"/>
              </a:rPr>
              <a:t>SpaceX’s</a:t>
            </a:r>
            <a:r>
              <a:rPr sz="2000" spc="-50" dirty="0">
                <a:latin typeface="Abadi" panose="020B0604020104020204" pitchFamily="34" charset="0"/>
                <a:cs typeface="Calibri"/>
              </a:rPr>
              <a:t> </a:t>
            </a:r>
            <a:r>
              <a:rPr sz="2000" dirty="0">
                <a:latin typeface="Abadi" panose="020B0604020104020204" pitchFamily="34" charset="0"/>
                <a:cs typeface="Calibri"/>
              </a:rPr>
              <a:t>key</a:t>
            </a:r>
            <a:r>
              <a:rPr sz="2000" spc="-45" dirty="0">
                <a:latin typeface="Abadi" panose="020B0604020104020204" pitchFamily="34" charset="0"/>
                <a:cs typeface="Calibri"/>
              </a:rPr>
              <a:t> </a:t>
            </a:r>
            <a:r>
              <a:rPr sz="2000" spc="-10" dirty="0">
                <a:latin typeface="Abadi" panose="020B0604020104020204" pitchFamily="34" charset="0"/>
                <a:cs typeface="Calibri"/>
              </a:rPr>
              <a:t>innovations</a:t>
            </a:r>
            <a:r>
              <a:rPr sz="2000" spc="-30" dirty="0">
                <a:latin typeface="Abadi" panose="020B0604020104020204" pitchFamily="34" charset="0"/>
                <a:cs typeface="Calibri"/>
              </a:rPr>
              <a:t> </a:t>
            </a:r>
            <a:r>
              <a:rPr sz="2000" dirty="0">
                <a:latin typeface="Abadi" panose="020B0604020104020204" pitchFamily="34" charset="0"/>
                <a:cs typeface="Calibri"/>
              </a:rPr>
              <a:t>is</a:t>
            </a:r>
            <a:r>
              <a:rPr sz="2000" spc="-45" dirty="0">
                <a:latin typeface="Abadi" panose="020B0604020104020204" pitchFamily="34" charset="0"/>
                <a:cs typeface="Calibri"/>
              </a:rPr>
              <a:t> </a:t>
            </a:r>
            <a:r>
              <a:rPr sz="2000" dirty="0">
                <a:latin typeface="Abadi" panose="020B0604020104020204" pitchFamily="34" charset="0"/>
                <a:cs typeface="Calibri"/>
              </a:rPr>
              <a:t>the</a:t>
            </a:r>
            <a:r>
              <a:rPr sz="2000" spc="-35" dirty="0">
                <a:latin typeface="Abadi" panose="020B0604020104020204" pitchFamily="34" charset="0"/>
                <a:cs typeface="Calibri"/>
              </a:rPr>
              <a:t> </a:t>
            </a:r>
            <a:r>
              <a:rPr sz="2000" dirty="0">
                <a:latin typeface="Abadi" panose="020B0604020104020204" pitchFamily="34" charset="0"/>
                <a:cs typeface="Calibri"/>
              </a:rPr>
              <a:t>reusability</a:t>
            </a:r>
            <a:r>
              <a:rPr sz="2000" spc="-35" dirty="0">
                <a:latin typeface="Abadi" panose="020B0604020104020204" pitchFamily="34" charset="0"/>
                <a:cs typeface="Calibri"/>
              </a:rPr>
              <a:t> </a:t>
            </a:r>
            <a:r>
              <a:rPr sz="2000" dirty="0">
                <a:latin typeface="Abadi" panose="020B0604020104020204" pitchFamily="34" charset="0"/>
                <a:cs typeface="Calibri"/>
              </a:rPr>
              <a:t>of</a:t>
            </a:r>
            <a:r>
              <a:rPr sz="2000" spc="-25" dirty="0">
                <a:latin typeface="Abadi" panose="020B0604020104020204" pitchFamily="34" charset="0"/>
                <a:cs typeface="Calibri"/>
              </a:rPr>
              <a:t> </a:t>
            </a:r>
            <a:r>
              <a:rPr sz="2000" dirty="0">
                <a:latin typeface="Abadi" panose="020B0604020104020204" pitchFamily="34" charset="0"/>
                <a:cs typeface="Calibri"/>
              </a:rPr>
              <a:t>the</a:t>
            </a:r>
            <a:r>
              <a:rPr sz="2000" spc="-45" dirty="0">
                <a:latin typeface="Abadi" panose="020B0604020104020204" pitchFamily="34" charset="0"/>
                <a:cs typeface="Calibri"/>
              </a:rPr>
              <a:t> </a:t>
            </a:r>
            <a:r>
              <a:rPr sz="2000" spc="-10" dirty="0">
                <a:latin typeface="Abadi" panose="020B0604020104020204" pitchFamily="34" charset="0"/>
                <a:cs typeface="Calibri"/>
              </a:rPr>
              <a:t>Falcon</a:t>
            </a:r>
            <a:r>
              <a:rPr sz="2000" spc="-45" dirty="0">
                <a:latin typeface="Abadi" panose="020B0604020104020204" pitchFamily="34" charset="0"/>
                <a:cs typeface="Calibri"/>
              </a:rPr>
              <a:t> </a:t>
            </a:r>
            <a:r>
              <a:rPr sz="2000" dirty="0">
                <a:latin typeface="Abadi" panose="020B0604020104020204" pitchFamily="34" charset="0"/>
                <a:cs typeface="Calibri"/>
              </a:rPr>
              <a:t>9</a:t>
            </a:r>
            <a:r>
              <a:rPr sz="2000" spc="-35" dirty="0">
                <a:latin typeface="Abadi" panose="020B0604020104020204" pitchFamily="34" charset="0"/>
                <a:cs typeface="Calibri"/>
              </a:rPr>
              <a:t> </a:t>
            </a:r>
            <a:r>
              <a:rPr sz="2000" spc="-10" dirty="0">
                <a:latin typeface="Abadi" panose="020B0604020104020204" pitchFamily="34" charset="0"/>
                <a:cs typeface="Calibri"/>
              </a:rPr>
              <a:t>first-</a:t>
            </a:r>
            <a:endParaRPr sz="2000" dirty="0">
              <a:latin typeface="Abadi" panose="020B0604020104020204" pitchFamily="34" charset="0"/>
              <a:cs typeface="Calibri"/>
            </a:endParaRPr>
          </a:p>
          <a:p>
            <a:pPr marL="241300" marR="5080">
              <a:lnSpc>
                <a:spcPct val="110000"/>
              </a:lnSpc>
            </a:pPr>
            <a:r>
              <a:rPr sz="2000" dirty="0">
                <a:latin typeface="Abadi" panose="020B0604020104020204" pitchFamily="34" charset="0"/>
                <a:cs typeface="Calibri"/>
              </a:rPr>
              <a:t>stage</a:t>
            </a:r>
            <a:r>
              <a:rPr sz="2000" spc="-50" dirty="0">
                <a:latin typeface="Abadi" panose="020B0604020104020204" pitchFamily="34" charset="0"/>
                <a:cs typeface="Calibri"/>
              </a:rPr>
              <a:t> </a:t>
            </a:r>
            <a:r>
              <a:rPr sz="2000" spc="-25" dirty="0">
                <a:latin typeface="Abadi" panose="020B0604020104020204" pitchFamily="34" charset="0"/>
                <a:cs typeface="Calibri"/>
              </a:rPr>
              <a:t>booster,</a:t>
            </a:r>
            <a:r>
              <a:rPr sz="2000" spc="-40" dirty="0">
                <a:latin typeface="Abadi" panose="020B0604020104020204" pitchFamily="34" charset="0"/>
                <a:cs typeface="Calibri"/>
              </a:rPr>
              <a:t> </a:t>
            </a:r>
            <a:r>
              <a:rPr sz="2000" dirty="0">
                <a:latin typeface="Abadi" panose="020B0604020104020204" pitchFamily="34" charset="0"/>
                <a:cs typeface="Calibri"/>
              </a:rPr>
              <a:t>which</a:t>
            </a:r>
            <a:r>
              <a:rPr sz="2000" spc="-60" dirty="0">
                <a:latin typeface="Abadi" panose="020B0604020104020204" pitchFamily="34" charset="0"/>
                <a:cs typeface="Calibri"/>
              </a:rPr>
              <a:t> </a:t>
            </a:r>
            <a:r>
              <a:rPr sz="2000" spc="-10" dirty="0">
                <a:latin typeface="Abadi" panose="020B0604020104020204" pitchFamily="34" charset="0"/>
                <a:cs typeface="Calibri"/>
              </a:rPr>
              <a:t>dramatically</a:t>
            </a:r>
            <a:r>
              <a:rPr sz="2000" spc="-40" dirty="0">
                <a:latin typeface="Abadi" panose="020B0604020104020204" pitchFamily="34" charset="0"/>
                <a:cs typeface="Calibri"/>
              </a:rPr>
              <a:t> </a:t>
            </a:r>
            <a:r>
              <a:rPr sz="2000" dirty="0">
                <a:latin typeface="Abadi" panose="020B0604020104020204" pitchFamily="34" charset="0"/>
                <a:cs typeface="Calibri"/>
              </a:rPr>
              <a:t>reduces</a:t>
            </a:r>
            <a:r>
              <a:rPr sz="2000" spc="-50" dirty="0">
                <a:latin typeface="Abadi" panose="020B0604020104020204" pitchFamily="34" charset="0"/>
                <a:cs typeface="Calibri"/>
              </a:rPr>
              <a:t> </a:t>
            </a:r>
            <a:r>
              <a:rPr sz="2000" dirty="0">
                <a:latin typeface="Abadi" panose="020B0604020104020204" pitchFamily="34" charset="0"/>
                <a:cs typeface="Calibri"/>
              </a:rPr>
              <a:t>the</a:t>
            </a:r>
            <a:r>
              <a:rPr sz="2000" spc="-45" dirty="0">
                <a:latin typeface="Abadi" panose="020B0604020104020204" pitchFamily="34" charset="0"/>
                <a:cs typeface="Calibri"/>
              </a:rPr>
              <a:t> </a:t>
            </a:r>
            <a:r>
              <a:rPr sz="2000" dirty="0">
                <a:latin typeface="Abadi" panose="020B0604020104020204" pitchFamily="34" charset="0"/>
                <a:cs typeface="Calibri"/>
              </a:rPr>
              <a:t>cost</a:t>
            </a:r>
            <a:r>
              <a:rPr sz="2000" spc="-45" dirty="0">
                <a:latin typeface="Abadi" panose="020B0604020104020204" pitchFamily="34" charset="0"/>
                <a:cs typeface="Calibri"/>
              </a:rPr>
              <a:t> </a:t>
            </a:r>
            <a:r>
              <a:rPr sz="2000" dirty="0">
                <a:latin typeface="Abadi" panose="020B0604020104020204" pitchFamily="34" charset="0"/>
                <a:cs typeface="Calibri"/>
              </a:rPr>
              <a:t>of</a:t>
            </a:r>
            <a:r>
              <a:rPr sz="2000" spc="-45" dirty="0">
                <a:latin typeface="Abadi" panose="020B0604020104020204" pitchFamily="34" charset="0"/>
                <a:cs typeface="Calibri"/>
              </a:rPr>
              <a:t> </a:t>
            </a:r>
            <a:r>
              <a:rPr sz="2000" dirty="0">
                <a:latin typeface="Abadi" panose="020B0604020104020204" pitchFamily="34" charset="0"/>
                <a:cs typeface="Calibri"/>
              </a:rPr>
              <a:t>space</a:t>
            </a:r>
            <a:r>
              <a:rPr sz="2000" spc="-45" dirty="0">
                <a:latin typeface="Abadi" panose="020B0604020104020204" pitchFamily="34" charset="0"/>
                <a:cs typeface="Calibri"/>
              </a:rPr>
              <a:t> </a:t>
            </a:r>
            <a:r>
              <a:rPr sz="2000" dirty="0">
                <a:latin typeface="Abadi" panose="020B0604020104020204" pitchFamily="34" charset="0"/>
                <a:cs typeface="Calibri"/>
              </a:rPr>
              <a:t>missions.</a:t>
            </a:r>
            <a:r>
              <a:rPr sz="2000" spc="-55" dirty="0">
                <a:latin typeface="Abadi" panose="020B0604020104020204" pitchFamily="34" charset="0"/>
                <a:cs typeface="Calibri"/>
              </a:rPr>
              <a:t> </a:t>
            </a:r>
            <a:r>
              <a:rPr sz="2000" dirty="0">
                <a:latin typeface="Abadi" panose="020B0604020104020204" pitchFamily="34" charset="0"/>
                <a:cs typeface="Calibri"/>
              </a:rPr>
              <a:t>A</a:t>
            </a:r>
            <a:r>
              <a:rPr sz="2000" spc="-40" dirty="0">
                <a:latin typeface="Abadi" panose="020B0604020104020204" pitchFamily="34" charset="0"/>
                <a:cs typeface="Calibri"/>
              </a:rPr>
              <a:t> </a:t>
            </a:r>
            <a:r>
              <a:rPr sz="2000" dirty="0">
                <a:latin typeface="Abadi" panose="020B0604020104020204" pitchFamily="34" charset="0"/>
                <a:cs typeface="Calibri"/>
              </a:rPr>
              <a:t>typical</a:t>
            </a:r>
            <a:r>
              <a:rPr sz="2000" spc="-50" dirty="0">
                <a:latin typeface="Abadi" panose="020B0604020104020204" pitchFamily="34" charset="0"/>
                <a:cs typeface="Calibri"/>
              </a:rPr>
              <a:t> </a:t>
            </a:r>
            <a:r>
              <a:rPr sz="2000" spc="-10" dirty="0">
                <a:latin typeface="Abadi" panose="020B0604020104020204" pitchFamily="34" charset="0"/>
                <a:cs typeface="Calibri"/>
              </a:rPr>
              <a:t>Falcon</a:t>
            </a:r>
            <a:r>
              <a:rPr sz="2000" spc="500" dirty="0">
                <a:latin typeface="Abadi" panose="020B0604020104020204" pitchFamily="34" charset="0"/>
                <a:cs typeface="Calibri"/>
              </a:rPr>
              <a:t> </a:t>
            </a:r>
            <a:r>
              <a:rPr sz="2000" dirty="0">
                <a:latin typeface="Abadi" panose="020B0604020104020204" pitchFamily="34" charset="0"/>
                <a:cs typeface="Calibri"/>
              </a:rPr>
              <a:t>9</a:t>
            </a:r>
            <a:r>
              <a:rPr sz="2000" spc="-40" dirty="0">
                <a:latin typeface="Abadi" panose="020B0604020104020204" pitchFamily="34" charset="0"/>
                <a:cs typeface="Calibri"/>
              </a:rPr>
              <a:t> </a:t>
            </a:r>
            <a:r>
              <a:rPr sz="2000" dirty="0">
                <a:latin typeface="Abadi" panose="020B0604020104020204" pitchFamily="34" charset="0"/>
                <a:cs typeface="Calibri"/>
              </a:rPr>
              <a:t>launch</a:t>
            </a:r>
            <a:r>
              <a:rPr sz="2000" spc="-45" dirty="0">
                <a:latin typeface="Abadi" panose="020B0604020104020204" pitchFamily="34" charset="0"/>
                <a:cs typeface="Calibri"/>
              </a:rPr>
              <a:t> </a:t>
            </a:r>
            <a:r>
              <a:rPr sz="2000" dirty="0">
                <a:latin typeface="Abadi" panose="020B0604020104020204" pitchFamily="34" charset="0"/>
                <a:cs typeface="Calibri"/>
              </a:rPr>
              <a:t>costs</a:t>
            </a:r>
            <a:r>
              <a:rPr sz="2000" spc="-35" dirty="0">
                <a:latin typeface="Abadi" panose="020B0604020104020204" pitchFamily="34" charset="0"/>
                <a:cs typeface="Calibri"/>
              </a:rPr>
              <a:t> </a:t>
            </a:r>
            <a:r>
              <a:rPr sz="2000" dirty="0">
                <a:latin typeface="Abadi" panose="020B0604020104020204" pitchFamily="34" charset="0"/>
                <a:cs typeface="Calibri"/>
              </a:rPr>
              <a:t>$62</a:t>
            </a:r>
            <a:r>
              <a:rPr sz="2000" spc="-40" dirty="0">
                <a:latin typeface="Abadi" panose="020B0604020104020204" pitchFamily="34" charset="0"/>
                <a:cs typeface="Calibri"/>
              </a:rPr>
              <a:t> </a:t>
            </a:r>
            <a:r>
              <a:rPr sz="2000" dirty="0">
                <a:latin typeface="Abadi" panose="020B0604020104020204" pitchFamily="34" charset="0"/>
                <a:cs typeface="Calibri"/>
              </a:rPr>
              <a:t>million,</a:t>
            </a:r>
            <a:r>
              <a:rPr sz="2000" spc="-45" dirty="0">
                <a:latin typeface="Abadi" panose="020B0604020104020204" pitchFamily="34" charset="0"/>
                <a:cs typeface="Calibri"/>
              </a:rPr>
              <a:t> </a:t>
            </a:r>
            <a:r>
              <a:rPr sz="2000" dirty="0">
                <a:latin typeface="Abadi" panose="020B0604020104020204" pitchFamily="34" charset="0"/>
                <a:cs typeface="Calibri"/>
              </a:rPr>
              <a:t>whereas</a:t>
            </a:r>
            <a:r>
              <a:rPr sz="2000" spc="-45" dirty="0">
                <a:latin typeface="Abadi" panose="020B0604020104020204" pitchFamily="34" charset="0"/>
                <a:cs typeface="Calibri"/>
              </a:rPr>
              <a:t> </a:t>
            </a:r>
            <a:r>
              <a:rPr sz="2000" dirty="0">
                <a:latin typeface="Abadi" panose="020B0604020104020204" pitchFamily="34" charset="0"/>
                <a:cs typeface="Calibri"/>
              </a:rPr>
              <a:t>other</a:t>
            </a:r>
            <a:r>
              <a:rPr sz="2000" spc="-40" dirty="0">
                <a:latin typeface="Abadi" panose="020B0604020104020204" pitchFamily="34" charset="0"/>
                <a:cs typeface="Calibri"/>
              </a:rPr>
              <a:t> </a:t>
            </a:r>
            <a:r>
              <a:rPr sz="2000" dirty="0">
                <a:latin typeface="Abadi" panose="020B0604020104020204" pitchFamily="34" charset="0"/>
                <a:cs typeface="Calibri"/>
              </a:rPr>
              <a:t>space</a:t>
            </a:r>
            <a:r>
              <a:rPr sz="2000" spc="-45" dirty="0">
                <a:latin typeface="Abadi" panose="020B0604020104020204" pitchFamily="34" charset="0"/>
                <a:cs typeface="Calibri"/>
              </a:rPr>
              <a:t> </a:t>
            </a:r>
            <a:r>
              <a:rPr sz="2000" dirty="0">
                <a:latin typeface="Abadi" panose="020B0604020104020204" pitchFamily="34" charset="0"/>
                <a:cs typeface="Calibri"/>
              </a:rPr>
              <a:t>launch</a:t>
            </a:r>
            <a:r>
              <a:rPr sz="2000" spc="-50" dirty="0">
                <a:latin typeface="Abadi" panose="020B0604020104020204" pitchFamily="34" charset="0"/>
                <a:cs typeface="Calibri"/>
              </a:rPr>
              <a:t> </a:t>
            </a:r>
            <a:r>
              <a:rPr sz="2000" spc="-10" dirty="0">
                <a:latin typeface="Abadi" panose="020B0604020104020204" pitchFamily="34" charset="0"/>
                <a:cs typeface="Calibri"/>
              </a:rPr>
              <a:t>providers</a:t>
            </a:r>
            <a:r>
              <a:rPr sz="2000" spc="-45" dirty="0">
                <a:latin typeface="Abadi" panose="020B0604020104020204" pitchFamily="34" charset="0"/>
                <a:cs typeface="Calibri"/>
              </a:rPr>
              <a:t> </a:t>
            </a:r>
            <a:r>
              <a:rPr sz="2000" dirty="0">
                <a:latin typeface="Abadi" panose="020B0604020104020204" pitchFamily="34" charset="0"/>
                <a:cs typeface="Calibri"/>
              </a:rPr>
              <a:t>charge</a:t>
            </a:r>
            <a:r>
              <a:rPr sz="2000" spc="-55" dirty="0">
                <a:latin typeface="Abadi" panose="020B0604020104020204" pitchFamily="34" charset="0"/>
                <a:cs typeface="Calibri"/>
              </a:rPr>
              <a:t> </a:t>
            </a:r>
            <a:r>
              <a:rPr sz="2000" dirty="0">
                <a:latin typeface="Abadi" panose="020B0604020104020204" pitchFamily="34" charset="0"/>
                <a:cs typeface="Calibri"/>
              </a:rPr>
              <a:t>over</a:t>
            </a:r>
            <a:r>
              <a:rPr sz="2000" spc="-40" dirty="0">
                <a:latin typeface="Abadi" panose="020B0604020104020204" pitchFamily="34" charset="0"/>
                <a:cs typeface="Calibri"/>
              </a:rPr>
              <a:t> </a:t>
            </a:r>
            <a:r>
              <a:rPr sz="2000" spc="-20" dirty="0">
                <a:latin typeface="Abadi" panose="020B0604020104020204" pitchFamily="34" charset="0"/>
                <a:cs typeface="Calibri"/>
              </a:rPr>
              <a:t>$165 </a:t>
            </a:r>
            <a:r>
              <a:rPr sz="2000" dirty="0">
                <a:latin typeface="Abadi" panose="020B0604020104020204" pitchFamily="34" charset="0"/>
                <a:cs typeface="Calibri"/>
              </a:rPr>
              <a:t>million</a:t>
            </a:r>
            <a:r>
              <a:rPr sz="2000" spc="-40" dirty="0">
                <a:latin typeface="Abadi" panose="020B0604020104020204" pitchFamily="34" charset="0"/>
                <a:cs typeface="Calibri"/>
              </a:rPr>
              <a:t> </a:t>
            </a:r>
            <a:r>
              <a:rPr sz="2000" dirty="0">
                <a:latin typeface="Abadi" panose="020B0604020104020204" pitchFamily="34" charset="0"/>
                <a:cs typeface="Calibri"/>
              </a:rPr>
              <a:t>per</a:t>
            </a:r>
            <a:r>
              <a:rPr sz="2000" spc="-35" dirty="0">
                <a:latin typeface="Abadi" panose="020B0604020104020204" pitchFamily="34" charset="0"/>
                <a:cs typeface="Calibri"/>
              </a:rPr>
              <a:t> </a:t>
            </a:r>
            <a:r>
              <a:rPr sz="2000" dirty="0">
                <a:latin typeface="Abadi" panose="020B0604020104020204" pitchFamily="34" charset="0"/>
                <a:cs typeface="Calibri"/>
              </a:rPr>
              <a:t>launch.</a:t>
            </a:r>
            <a:r>
              <a:rPr sz="2000" spc="-40" dirty="0">
                <a:latin typeface="Abadi" panose="020B0604020104020204" pitchFamily="34" charset="0"/>
                <a:cs typeface="Calibri"/>
              </a:rPr>
              <a:t> </a:t>
            </a:r>
            <a:r>
              <a:rPr sz="2000" b="1" dirty="0">
                <a:solidFill>
                  <a:srgbClr val="0A48CA"/>
                </a:solidFill>
                <a:latin typeface="Abadi" panose="020B0604020104020204" pitchFamily="34" charset="0"/>
                <a:cs typeface="Calibri"/>
              </a:rPr>
              <a:t>The</a:t>
            </a:r>
            <a:r>
              <a:rPr sz="2000" b="1" spc="-4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ability</a:t>
            </a:r>
            <a:r>
              <a:rPr sz="2000" b="1" spc="-3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to</a:t>
            </a:r>
            <a:r>
              <a:rPr sz="2000" b="1" spc="-4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successfully</a:t>
            </a:r>
            <a:r>
              <a:rPr sz="2000" b="1" spc="-3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land</a:t>
            </a:r>
            <a:r>
              <a:rPr sz="2000" b="1" spc="-3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and</a:t>
            </a:r>
            <a:r>
              <a:rPr sz="2000" b="1" spc="-3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reuse</a:t>
            </a:r>
            <a:r>
              <a:rPr sz="2000" b="1" spc="-4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the</a:t>
            </a:r>
            <a:r>
              <a:rPr sz="2000" b="1" spc="-35" dirty="0">
                <a:solidFill>
                  <a:srgbClr val="0A48CA"/>
                </a:solidFill>
                <a:latin typeface="Abadi" panose="020B0604020104020204" pitchFamily="34" charset="0"/>
                <a:cs typeface="Calibri"/>
              </a:rPr>
              <a:t> </a:t>
            </a:r>
            <a:r>
              <a:rPr sz="2000" b="1" spc="-20" dirty="0">
                <a:solidFill>
                  <a:srgbClr val="0A48CA"/>
                </a:solidFill>
                <a:latin typeface="Abadi" panose="020B0604020104020204" pitchFamily="34" charset="0"/>
                <a:cs typeface="Calibri"/>
              </a:rPr>
              <a:t>first-</a:t>
            </a:r>
            <a:r>
              <a:rPr sz="2000" b="1" spc="-10" dirty="0">
                <a:solidFill>
                  <a:srgbClr val="0A48CA"/>
                </a:solidFill>
                <a:latin typeface="Abadi" panose="020B0604020104020204" pitchFamily="34" charset="0"/>
                <a:cs typeface="Calibri"/>
              </a:rPr>
              <a:t>stage</a:t>
            </a:r>
            <a:r>
              <a:rPr sz="2000" b="1" spc="-4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booster</a:t>
            </a:r>
            <a:r>
              <a:rPr sz="2000" b="1" spc="-40" dirty="0">
                <a:solidFill>
                  <a:srgbClr val="0A48CA"/>
                </a:solidFill>
                <a:latin typeface="Abadi" panose="020B0604020104020204" pitchFamily="34" charset="0"/>
                <a:cs typeface="Calibri"/>
              </a:rPr>
              <a:t> </a:t>
            </a:r>
            <a:r>
              <a:rPr sz="2000" b="1" spc="-25" dirty="0">
                <a:solidFill>
                  <a:srgbClr val="0A48CA"/>
                </a:solidFill>
                <a:latin typeface="Abadi" panose="020B0604020104020204" pitchFamily="34" charset="0"/>
                <a:cs typeface="Calibri"/>
              </a:rPr>
              <a:t>is </a:t>
            </a:r>
            <a:r>
              <a:rPr sz="2000" b="1" dirty="0">
                <a:solidFill>
                  <a:srgbClr val="0A48CA"/>
                </a:solidFill>
                <a:latin typeface="Abadi" panose="020B0604020104020204" pitchFamily="34" charset="0"/>
                <a:cs typeface="Calibri"/>
              </a:rPr>
              <a:t>a</a:t>
            </a:r>
            <a:r>
              <a:rPr sz="2000" b="1" spc="-3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crucial</a:t>
            </a:r>
            <a:r>
              <a:rPr sz="2000" b="1" spc="-4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factor</a:t>
            </a:r>
            <a:r>
              <a:rPr sz="2000" b="1" spc="-2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in</a:t>
            </a:r>
            <a:r>
              <a:rPr sz="2000" b="1" spc="-4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these</a:t>
            </a:r>
            <a:r>
              <a:rPr sz="2000" b="1" spc="-2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cost</a:t>
            </a:r>
            <a:r>
              <a:rPr sz="2000" b="1" spc="-35" dirty="0">
                <a:solidFill>
                  <a:srgbClr val="0A48CA"/>
                </a:solidFill>
                <a:latin typeface="Abadi" panose="020B0604020104020204" pitchFamily="34" charset="0"/>
                <a:cs typeface="Calibri"/>
              </a:rPr>
              <a:t> </a:t>
            </a:r>
            <a:r>
              <a:rPr sz="2000" b="1" spc="-10" dirty="0">
                <a:solidFill>
                  <a:srgbClr val="0A48CA"/>
                </a:solidFill>
                <a:latin typeface="Abadi" panose="020B0604020104020204" pitchFamily="34" charset="0"/>
                <a:cs typeface="Calibri"/>
              </a:rPr>
              <a:t>savings.</a:t>
            </a:r>
            <a:endParaRPr sz="2000" dirty="0">
              <a:latin typeface="Abadi" panose="020B0604020104020204" pitchFamily="34" charset="0"/>
              <a:cs typeface="Calibri"/>
            </a:endParaRPr>
          </a:p>
          <a:p>
            <a:pPr marL="241300" marR="77470" indent="-228600">
              <a:lnSpc>
                <a:spcPct val="110000"/>
              </a:lnSpc>
              <a:spcBef>
                <a:spcPts val="1000"/>
              </a:spcBef>
              <a:buFont typeface="Arial MT"/>
              <a:buChar char="•"/>
              <a:tabLst>
                <a:tab pos="241300" algn="l"/>
              </a:tabLst>
            </a:pPr>
            <a:r>
              <a:rPr sz="2000" dirty="0">
                <a:latin typeface="Abadi" panose="020B0604020104020204" pitchFamily="34" charset="0"/>
                <a:cs typeface="Calibri"/>
              </a:rPr>
              <a:t>This</a:t>
            </a:r>
            <a:r>
              <a:rPr sz="2000" spc="-60" dirty="0">
                <a:latin typeface="Abadi" panose="020B0604020104020204" pitchFamily="34" charset="0"/>
                <a:cs typeface="Calibri"/>
              </a:rPr>
              <a:t> </a:t>
            </a:r>
            <a:r>
              <a:rPr sz="2000" spc="-10" dirty="0">
                <a:latin typeface="Abadi" panose="020B0604020104020204" pitchFamily="34" charset="0"/>
                <a:cs typeface="Calibri"/>
              </a:rPr>
              <a:t>capstone</a:t>
            </a:r>
            <a:r>
              <a:rPr sz="2000" spc="-50" dirty="0">
                <a:latin typeface="Abadi" panose="020B0604020104020204" pitchFamily="34" charset="0"/>
                <a:cs typeface="Calibri"/>
              </a:rPr>
              <a:t> </a:t>
            </a:r>
            <a:r>
              <a:rPr sz="2000" dirty="0">
                <a:latin typeface="Abadi" panose="020B0604020104020204" pitchFamily="34" charset="0"/>
                <a:cs typeface="Calibri"/>
              </a:rPr>
              <a:t>project</a:t>
            </a:r>
            <a:r>
              <a:rPr sz="2000" spc="-55" dirty="0">
                <a:latin typeface="Abadi" panose="020B0604020104020204" pitchFamily="34" charset="0"/>
                <a:cs typeface="Calibri"/>
              </a:rPr>
              <a:t> </a:t>
            </a:r>
            <a:r>
              <a:rPr sz="2000" dirty="0">
                <a:latin typeface="Abadi" panose="020B0604020104020204" pitchFamily="34" charset="0"/>
                <a:cs typeface="Calibri"/>
              </a:rPr>
              <a:t>focuses</a:t>
            </a:r>
            <a:r>
              <a:rPr sz="2000" spc="-50" dirty="0">
                <a:latin typeface="Abadi" panose="020B0604020104020204" pitchFamily="34" charset="0"/>
                <a:cs typeface="Calibri"/>
              </a:rPr>
              <a:t> </a:t>
            </a:r>
            <a:r>
              <a:rPr sz="2000" dirty="0">
                <a:latin typeface="Abadi" panose="020B0604020104020204" pitchFamily="34" charset="0"/>
                <a:cs typeface="Calibri"/>
              </a:rPr>
              <a:t>on</a:t>
            </a:r>
            <a:r>
              <a:rPr sz="2000" spc="-50" dirty="0">
                <a:latin typeface="Abadi" panose="020B0604020104020204" pitchFamily="34" charset="0"/>
                <a:cs typeface="Calibri"/>
              </a:rPr>
              <a:t> </a:t>
            </a:r>
            <a:r>
              <a:rPr sz="2000" dirty="0">
                <a:latin typeface="Abadi" panose="020B0604020104020204" pitchFamily="34" charset="0"/>
                <a:cs typeface="Calibri"/>
              </a:rPr>
              <a:t>predicting</a:t>
            </a:r>
            <a:r>
              <a:rPr sz="2000" spc="-55" dirty="0">
                <a:latin typeface="Abadi" panose="020B0604020104020204" pitchFamily="34" charset="0"/>
                <a:cs typeface="Calibri"/>
              </a:rPr>
              <a:t> </a:t>
            </a:r>
            <a:r>
              <a:rPr sz="2000" dirty="0">
                <a:latin typeface="Abadi" panose="020B0604020104020204" pitchFamily="34" charset="0"/>
                <a:cs typeface="Calibri"/>
              </a:rPr>
              <a:t>the</a:t>
            </a:r>
            <a:r>
              <a:rPr sz="2000" spc="-50" dirty="0">
                <a:latin typeface="Abadi" panose="020B0604020104020204" pitchFamily="34" charset="0"/>
                <a:cs typeface="Calibri"/>
              </a:rPr>
              <a:t> </a:t>
            </a:r>
            <a:r>
              <a:rPr sz="2000" dirty="0">
                <a:latin typeface="Abadi" panose="020B0604020104020204" pitchFamily="34" charset="0"/>
                <a:cs typeface="Calibri"/>
              </a:rPr>
              <a:t>successful</a:t>
            </a:r>
            <a:r>
              <a:rPr sz="2000" spc="-40" dirty="0">
                <a:latin typeface="Abadi" panose="020B0604020104020204" pitchFamily="34" charset="0"/>
                <a:cs typeface="Calibri"/>
              </a:rPr>
              <a:t> </a:t>
            </a:r>
            <a:r>
              <a:rPr sz="2000" dirty="0">
                <a:latin typeface="Abadi" panose="020B0604020104020204" pitchFamily="34" charset="0"/>
                <a:cs typeface="Calibri"/>
              </a:rPr>
              <a:t>landing</a:t>
            </a:r>
            <a:r>
              <a:rPr sz="2000" spc="-50" dirty="0">
                <a:latin typeface="Abadi" panose="020B0604020104020204" pitchFamily="34" charset="0"/>
                <a:cs typeface="Calibri"/>
              </a:rPr>
              <a:t> </a:t>
            </a:r>
            <a:r>
              <a:rPr sz="2000" dirty="0">
                <a:latin typeface="Abadi" panose="020B0604020104020204" pitchFamily="34" charset="0"/>
                <a:cs typeface="Calibri"/>
              </a:rPr>
              <a:t>of</a:t>
            </a:r>
            <a:r>
              <a:rPr sz="2000" spc="-50" dirty="0">
                <a:latin typeface="Abadi" panose="020B0604020104020204" pitchFamily="34" charset="0"/>
                <a:cs typeface="Calibri"/>
              </a:rPr>
              <a:t> </a:t>
            </a:r>
            <a:r>
              <a:rPr sz="2000" dirty="0">
                <a:latin typeface="Abadi" panose="020B0604020104020204" pitchFamily="34" charset="0"/>
                <a:cs typeface="Calibri"/>
              </a:rPr>
              <a:t>the</a:t>
            </a:r>
            <a:r>
              <a:rPr sz="2000" spc="-60" dirty="0">
                <a:latin typeface="Abadi" panose="020B0604020104020204" pitchFamily="34" charset="0"/>
                <a:cs typeface="Calibri"/>
              </a:rPr>
              <a:t> </a:t>
            </a:r>
            <a:r>
              <a:rPr sz="2000" dirty="0">
                <a:latin typeface="Abadi" panose="020B0604020104020204" pitchFamily="34" charset="0"/>
                <a:cs typeface="Calibri"/>
              </a:rPr>
              <a:t>Falcon</a:t>
            </a:r>
            <a:r>
              <a:rPr sz="2000" spc="-60" dirty="0">
                <a:latin typeface="Abadi" panose="020B0604020104020204" pitchFamily="34" charset="0"/>
                <a:cs typeface="Calibri"/>
              </a:rPr>
              <a:t> </a:t>
            </a:r>
            <a:r>
              <a:rPr sz="2000" dirty="0">
                <a:latin typeface="Abadi" panose="020B0604020104020204" pitchFamily="34" charset="0"/>
                <a:cs typeface="Calibri"/>
              </a:rPr>
              <a:t>9</a:t>
            </a:r>
            <a:r>
              <a:rPr sz="2000" spc="-50" dirty="0">
                <a:latin typeface="Abadi" panose="020B0604020104020204" pitchFamily="34" charset="0"/>
                <a:cs typeface="Calibri"/>
              </a:rPr>
              <a:t> </a:t>
            </a:r>
            <a:r>
              <a:rPr sz="2000" spc="-10" dirty="0">
                <a:latin typeface="Abadi" panose="020B0604020104020204" pitchFamily="34" charset="0"/>
                <a:cs typeface="Calibri"/>
              </a:rPr>
              <a:t>first </a:t>
            </a:r>
            <a:r>
              <a:rPr sz="2000" dirty="0">
                <a:latin typeface="Abadi" panose="020B0604020104020204" pitchFamily="34" charset="0"/>
                <a:cs typeface="Calibri"/>
              </a:rPr>
              <a:t>stage.</a:t>
            </a:r>
            <a:r>
              <a:rPr sz="2000" spc="-45" dirty="0">
                <a:latin typeface="Abadi" panose="020B0604020104020204" pitchFamily="34" charset="0"/>
                <a:cs typeface="Calibri"/>
              </a:rPr>
              <a:t> </a:t>
            </a:r>
            <a:r>
              <a:rPr sz="2000" b="1" dirty="0">
                <a:solidFill>
                  <a:srgbClr val="0A48CA"/>
                </a:solidFill>
                <a:latin typeface="Abadi" panose="020B0604020104020204" pitchFamily="34" charset="0"/>
                <a:cs typeface="Calibri"/>
              </a:rPr>
              <a:t>By</a:t>
            </a:r>
            <a:r>
              <a:rPr sz="2000" b="1" spc="-4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developing</a:t>
            </a:r>
            <a:r>
              <a:rPr sz="2000" b="1" spc="-4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a</a:t>
            </a:r>
            <a:r>
              <a:rPr sz="2000" b="1" spc="-5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predictive</a:t>
            </a:r>
            <a:r>
              <a:rPr sz="2000" b="1" spc="-4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model,</a:t>
            </a:r>
            <a:r>
              <a:rPr sz="2000" b="1" spc="-5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we</a:t>
            </a:r>
            <a:r>
              <a:rPr sz="2000" b="1" spc="-4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aim</a:t>
            </a:r>
            <a:r>
              <a:rPr sz="2000" b="1" spc="-5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to</a:t>
            </a:r>
            <a:r>
              <a:rPr sz="2000" b="1" spc="-5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assess</a:t>
            </a:r>
            <a:r>
              <a:rPr sz="2000" b="1" spc="-5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the</a:t>
            </a:r>
            <a:r>
              <a:rPr sz="2000" b="1" spc="-5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probability</a:t>
            </a:r>
            <a:r>
              <a:rPr sz="2000" b="1" spc="-4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of</a:t>
            </a:r>
            <a:r>
              <a:rPr sz="2000" b="1" spc="-45" dirty="0">
                <a:solidFill>
                  <a:srgbClr val="0A48CA"/>
                </a:solidFill>
                <a:latin typeface="Abadi" panose="020B0604020104020204" pitchFamily="34" charset="0"/>
                <a:cs typeface="Calibri"/>
              </a:rPr>
              <a:t> </a:t>
            </a:r>
            <a:r>
              <a:rPr sz="2000" b="1" spc="-50" dirty="0">
                <a:solidFill>
                  <a:srgbClr val="0A48CA"/>
                </a:solidFill>
                <a:latin typeface="Abadi" panose="020B0604020104020204" pitchFamily="34" charset="0"/>
                <a:cs typeface="Calibri"/>
              </a:rPr>
              <a:t>a </a:t>
            </a:r>
            <a:r>
              <a:rPr sz="2000" b="1" dirty="0">
                <a:solidFill>
                  <a:srgbClr val="0A48CA"/>
                </a:solidFill>
                <a:latin typeface="Abadi" panose="020B0604020104020204" pitchFamily="34" charset="0"/>
                <a:cs typeface="Calibri"/>
              </a:rPr>
              <a:t>successful</a:t>
            </a:r>
            <a:r>
              <a:rPr sz="2000" b="1" spc="-4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landing</a:t>
            </a:r>
            <a:r>
              <a:rPr sz="2000" b="1" spc="-4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and</a:t>
            </a:r>
            <a:r>
              <a:rPr sz="2000" b="1" spc="-40" dirty="0">
                <a:solidFill>
                  <a:srgbClr val="0A48CA"/>
                </a:solidFill>
                <a:latin typeface="Abadi" panose="020B0604020104020204" pitchFamily="34" charset="0"/>
                <a:cs typeface="Calibri"/>
              </a:rPr>
              <a:t> </a:t>
            </a:r>
            <a:r>
              <a:rPr sz="2000" b="1" spc="-10" dirty="0">
                <a:solidFill>
                  <a:srgbClr val="0A48CA"/>
                </a:solidFill>
                <a:latin typeface="Abadi" panose="020B0604020104020204" pitchFamily="34" charset="0"/>
                <a:cs typeface="Calibri"/>
              </a:rPr>
              <a:t>explore</a:t>
            </a:r>
            <a:r>
              <a:rPr sz="2000" b="1" spc="-4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its</a:t>
            </a:r>
            <a:r>
              <a:rPr sz="2000" b="1" spc="-30"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impact</a:t>
            </a:r>
            <a:r>
              <a:rPr sz="2000" b="1" spc="-3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on</a:t>
            </a:r>
            <a:r>
              <a:rPr sz="2000" b="1" spc="-2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launch</a:t>
            </a:r>
            <a:r>
              <a:rPr sz="2000" b="1" spc="-45" dirty="0">
                <a:solidFill>
                  <a:srgbClr val="0A48CA"/>
                </a:solidFill>
                <a:latin typeface="Abadi" panose="020B0604020104020204" pitchFamily="34" charset="0"/>
                <a:cs typeface="Calibri"/>
              </a:rPr>
              <a:t> </a:t>
            </a:r>
            <a:r>
              <a:rPr sz="2000" b="1" dirty="0">
                <a:solidFill>
                  <a:srgbClr val="0A48CA"/>
                </a:solidFill>
                <a:latin typeface="Abadi" panose="020B0604020104020204" pitchFamily="34" charset="0"/>
                <a:cs typeface="Calibri"/>
              </a:rPr>
              <a:t>costs.</a:t>
            </a:r>
            <a:r>
              <a:rPr sz="2000" b="1" spc="-15" dirty="0">
                <a:solidFill>
                  <a:srgbClr val="0A48CA"/>
                </a:solidFill>
                <a:latin typeface="Abadi" panose="020B0604020104020204" pitchFamily="34" charset="0"/>
                <a:cs typeface="Calibri"/>
              </a:rPr>
              <a:t> </a:t>
            </a:r>
            <a:r>
              <a:rPr sz="2000" dirty="0">
                <a:latin typeface="Abadi" panose="020B0604020104020204" pitchFamily="34" charset="0"/>
                <a:cs typeface="Calibri"/>
              </a:rPr>
              <a:t>This</a:t>
            </a:r>
            <a:r>
              <a:rPr sz="2000" spc="-40" dirty="0">
                <a:latin typeface="Abadi" panose="020B0604020104020204" pitchFamily="34" charset="0"/>
                <a:cs typeface="Calibri"/>
              </a:rPr>
              <a:t> </a:t>
            </a:r>
            <a:r>
              <a:rPr sz="2000" spc="-10" dirty="0">
                <a:latin typeface="Abadi" panose="020B0604020104020204" pitchFamily="34" charset="0"/>
                <a:cs typeface="Calibri"/>
              </a:rPr>
              <a:t>information</a:t>
            </a:r>
            <a:r>
              <a:rPr sz="2000" spc="-45" dirty="0">
                <a:latin typeface="Abadi" panose="020B0604020104020204" pitchFamily="34" charset="0"/>
                <a:cs typeface="Calibri"/>
              </a:rPr>
              <a:t> </a:t>
            </a:r>
            <a:r>
              <a:rPr sz="2000" spc="-25" dirty="0">
                <a:latin typeface="Abadi" panose="020B0604020104020204" pitchFamily="34" charset="0"/>
                <a:cs typeface="Calibri"/>
              </a:rPr>
              <a:t>is </a:t>
            </a:r>
            <a:r>
              <a:rPr sz="2000" dirty="0">
                <a:latin typeface="Abadi" panose="020B0604020104020204" pitchFamily="34" charset="0"/>
                <a:cs typeface="Calibri"/>
              </a:rPr>
              <a:t>particularly</a:t>
            </a:r>
            <a:r>
              <a:rPr sz="2000" spc="-65" dirty="0">
                <a:latin typeface="Abadi" panose="020B0604020104020204" pitchFamily="34" charset="0"/>
                <a:cs typeface="Calibri"/>
              </a:rPr>
              <a:t> </a:t>
            </a:r>
            <a:r>
              <a:rPr sz="2000" dirty="0">
                <a:latin typeface="Abadi" panose="020B0604020104020204" pitchFamily="34" charset="0"/>
                <a:cs typeface="Calibri"/>
              </a:rPr>
              <a:t>valuable</a:t>
            </a:r>
            <a:r>
              <a:rPr sz="2000" spc="-60" dirty="0">
                <a:latin typeface="Abadi" panose="020B0604020104020204" pitchFamily="34" charset="0"/>
                <a:cs typeface="Calibri"/>
              </a:rPr>
              <a:t> </a:t>
            </a:r>
            <a:r>
              <a:rPr sz="2000" dirty="0">
                <a:latin typeface="Abadi" panose="020B0604020104020204" pitchFamily="34" charset="0"/>
                <a:cs typeface="Calibri"/>
              </a:rPr>
              <a:t>for</a:t>
            </a:r>
            <a:r>
              <a:rPr sz="2000" spc="-70" dirty="0">
                <a:latin typeface="Abadi" panose="020B0604020104020204" pitchFamily="34" charset="0"/>
                <a:cs typeface="Calibri"/>
              </a:rPr>
              <a:t> </a:t>
            </a:r>
            <a:r>
              <a:rPr sz="2000" dirty="0">
                <a:latin typeface="Abadi" panose="020B0604020104020204" pitchFamily="34" charset="0"/>
                <a:cs typeface="Calibri"/>
              </a:rPr>
              <a:t>competing</a:t>
            </a:r>
            <a:r>
              <a:rPr sz="2000" spc="-55" dirty="0">
                <a:latin typeface="Abadi" panose="020B0604020104020204" pitchFamily="34" charset="0"/>
                <a:cs typeface="Calibri"/>
              </a:rPr>
              <a:t> </a:t>
            </a:r>
            <a:r>
              <a:rPr sz="2000" spc="-10" dirty="0">
                <a:latin typeface="Abadi" panose="020B0604020104020204" pitchFamily="34" charset="0"/>
                <a:cs typeface="Calibri"/>
              </a:rPr>
              <a:t>aerospace</a:t>
            </a:r>
            <a:r>
              <a:rPr sz="2000" spc="-60" dirty="0">
                <a:latin typeface="Abadi" panose="020B0604020104020204" pitchFamily="34" charset="0"/>
                <a:cs typeface="Calibri"/>
              </a:rPr>
              <a:t> </a:t>
            </a:r>
            <a:r>
              <a:rPr sz="2000" dirty="0">
                <a:latin typeface="Abadi" panose="020B0604020104020204" pitchFamily="34" charset="0"/>
                <a:cs typeface="Calibri"/>
              </a:rPr>
              <a:t>companies</a:t>
            </a:r>
            <a:r>
              <a:rPr sz="2000" spc="-70" dirty="0">
                <a:latin typeface="Abadi" panose="020B0604020104020204" pitchFamily="34" charset="0"/>
                <a:cs typeface="Calibri"/>
              </a:rPr>
              <a:t> </a:t>
            </a:r>
            <a:r>
              <a:rPr sz="2000" dirty="0">
                <a:latin typeface="Abadi" panose="020B0604020104020204" pitchFamily="34" charset="0"/>
                <a:cs typeface="Calibri"/>
              </a:rPr>
              <a:t>seeking</a:t>
            </a:r>
            <a:r>
              <a:rPr sz="2000" spc="-55" dirty="0">
                <a:latin typeface="Abadi" panose="020B0604020104020204" pitchFamily="34" charset="0"/>
                <a:cs typeface="Calibri"/>
              </a:rPr>
              <a:t> </a:t>
            </a:r>
            <a:r>
              <a:rPr sz="2000" dirty="0">
                <a:latin typeface="Abadi" panose="020B0604020104020204" pitchFamily="34" charset="0"/>
                <a:cs typeface="Calibri"/>
              </a:rPr>
              <a:t>to</a:t>
            </a:r>
            <a:r>
              <a:rPr sz="2000" spc="-60" dirty="0">
                <a:latin typeface="Abadi" panose="020B0604020104020204" pitchFamily="34" charset="0"/>
                <a:cs typeface="Calibri"/>
              </a:rPr>
              <a:t> </a:t>
            </a:r>
            <a:r>
              <a:rPr sz="2000" spc="-10" dirty="0">
                <a:latin typeface="Abadi" panose="020B0604020104020204" pitchFamily="34" charset="0"/>
                <a:cs typeface="Calibri"/>
              </a:rPr>
              <a:t>evaluate</a:t>
            </a:r>
            <a:r>
              <a:rPr sz="2000" spc="-60" dirty="0">
                <a:latin typeface="Abadi" panose="020B0604020104020204" pitchFamily="34" charset="0"/>
                <a:cs typeface="Calibri"/>
              </a:rPr>
              <a:t> </a:t>
            </a:r>
            <a:r>
              <a:rPr sz="2000" spc="-25" dirty="0">
                <a:latin typeface="Abadi" panose="020B0604020104020204" pitchFamily="34" charset="0"/>
                <a:cs typeface="Calibri"/>
              </a:rPr>
              <a:t>the </a:t>
            </a:r>
            <a:r>
              <a:rPr sz="2000" spc="-10" dirty="0">
                <a:latin typeface="Abadi" panose="020B0604020104020204" pitchFamily="34" charset="0"/>
                <a:cs typeface="Calibri"/>
              </a:rPr>
              <a:t>feasibility</a:t>
            </a:r>
            <a:r>
              <a:rPr sz="2000" spc="-40" dirty="0">
                <a:latin typeface="Abadi" panose="020B0604020104020204" pitchFamily="34" charset="0"/>
                <a:cs typeface="Calibri"/>
              </a:rPr>
              <a:t> </a:t>
            </a:r>
            <a:r>
              <a:rPr sz="2000" dirty="0">
                <a:latin typeface="Abadi" panose="020B0604020104020204" pitchFamily="34" charset="0"/>
                <a:cs typeface="Calibri"/>
              </a:rPr>
              <a:t>of</a:t>
            </a:r>
            <a:r>
              <a:rPr sz="2000" spc="-45" dirty="0">
                <a:latin typeface="Abadi" panose="020B0604020104020204" pitchFamily="34" charset="0"/>
                <a:cs typeface="Calibri"/>
              </a:rPr>
              <a:t> </a:t>
            </a:r>
            <a:r>
              <a:rPr sz="2000" dirty="0">
                <a:latin typeface="Abadi" panose="020B0604020104020204" pitchFamily="34" charset="0"/>
                <a:cs typeface="Calibri"/>
              </a:rPr>
              <a:t>bidding</a:t>
            </a:r>
            <a:r>
              <a:rPr sz="2000" spc="-35" dirty="0">
                <a:latin typeface="Abadi" panose="020B0604020104020204" pitchFamily="34" charset="0"/>
                <a:cs typeface="Calibri"/>
              </a:rPr>
              <a:t> </a:t>
            </a:r>
            <a:r>
              <a:rPr sz="2000" spc="-10" dirty="0">
                <a:latin typeface="Abadi" panose="020B0604020104020204" pitchFamily="34" charset="0"/>
                <a:cs typeface="Calibri"/>
              </a:rPr>
              <a:t>against</a:t>
            </a:r>
            <a:r>
              <a:rPr sz="2000" spc="-40" dirty="0">
                <a:latin typeface="Abadi" panose="020B0604020104020204" pitchFamily="34" charset="0"/>
                <a:cs typeface="Calibri"/>
              </a:rPr>
              <a:t> </a:t>
            </a:r>
            <a:r>
              <a:rPr sz="2000" dirty="0">
                <a:latin typeface="Abadi" panose="020B0604020104020204" pitchFamily="34" charset="0"/>
                <a:cs typeface="Calibri"/>
              </a:rPr>
              <a:t>SpaceX</a:t>
            </a:r>
            <a:r>
              <a:rPr sz="2000" spc="-45" dirty="0">
                <a:latin typeface="Abadi" panose="020B0604020104020204" pitchFamily="34" charset="0"/>
                <a:cs typeface="Calibri"/>
              </a:rPr>
              <a:t> </a:t>
            </a:r>
            <a:r>
              <a:rPr sz="2000" dirty="0">
                <a:latin typeface="Abadi" panose="020B0604020104020204" pitchFamily="34" charset="0"/>
                <a:cs typeface="Calibri"/>
              </a:rPr>
              <a:t>for</a:t>
            </a:r>
            <a:r>
              <a:rPr sz="2000" spc="-50" dirty="0">
                <a:latin typeface="Abadi" panose="020B0604020104020204" pitchFamily="34" charset="0"/>
                <a:cs typeface="Calibri"/>
              </a:rPr>
              <a:t> </a:t>
            </a:r>
            <a:r>
              <a:rPr sz="2000" spc="-10" dirty="0">
                <a:latin typeface="Abadi" panose="020B0604020104020204" pitchFamily="34" charset="0"/>
                <a:cs typeface="Calibri"/>
              </a:rPr>
              <a:t>commercial</a:t>
            </a:r>
            <a:r>
              <a:rPr sz="2000" spc="-40" dirty="0">
                <a:latin typeface="Abadi" panose="020B0604020104020204" pitchFamily="34" charset="0"/>
                <a:cs typeface="Calibri"/>
              </a:rPr>
              <a:t> </a:t>
            </a:r>
            <a:r>
              <a:rPr sz="2000" spc="-10" dirty="0">
                <a:latin typeface="Abadi" panose="020B0604020104020204" pitchFamily="34" charset="0"/>
                <a:cs typeface="Calibri"/>
              </a:rPr>
              <a:t>satellite</a:t>
            </a:r>
            <a:r>
              <a:rPr sz="2000" spc="-40" dirty="0">
                <a:latin typeface="Abadi" panose="020B0604020104020204" pitchFamily="34" charset="0"/>
                <a:cs typeface="Calibri"/>
              </a:rPr>
              <a:t> </a:t>
            </a:r>
            <a:r>
              <a:rPr sz="2000" spc="-10" dirty="0">
                <a:latin typeface="Abadi" panose="020B0604020104020204" pitchFamily="34" charset="0"/>
                <a:cs typeface="Calibri"/>
              </a:rPr>
              <a:t>launches.</a:t>
            </a:r>
            <a:endParaRPr sz="2000" dirty="0">
              <a:latin typeface="Abadi" panose="020B0604020104020204" pitchFamily="34" charset="0"/>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C30BF"/>
                </a:solidFill>
                <a:effectLst/>
                <a:latin typeface="Helvetica" pitchFamily="2" charset="0"/>
              </a:rPr>
              <a:t>Total success by Site</a:t>
            </a:r>
          </a:p>
        </p:txBody>
      </p:sp>
      <p:pic>
        <p:nvPicPr>
          <p:cNvPr id="13" name="Picture 12" descr="A pie chart with numbers and a few percentages&#10;&#10;Description automatically generated">
            <a:extLst>
              <a:ext uri="{FF2B5EF4-FFF2-40B4-BE49-F238E27FC236}">
                <a16:creationId xmlns:a16="http://schemas.microsoft.com/office/drawing/2014/main" id="{C53214B0-FAD1-3E93-66FB-94C7BA479BE0}"/>
              </a:ext>
            </a:extLst>
          </p:cNvPr>
          <p:cNvPicPr>
            <a:picLocks noChangeAspect="1"/>
          </p:cNvPicPr>
          <p:nvPr/>
        </p:nvPicPr>
        <p:blipFill>
          <a:blip r:embed="rId2"/>
          <a:stretch>
            <a:fillRect/>
          </a:stretch>
        </p:blipFill>
        <p:spPr>
          <a:xfrm>
            <a:off x="942372" y="1493296"/>
            <a:ext cx="10507158" cy="3993104"/>
          </a:xfrm>
          <a:prstGeom prst="rect">
            <a:avLst/>
          </a:prstGeom>
        </p:spPr>
      </p:pic>
      <p:sp>
        <p:nvSpPr>
          <p:cNvPr id="14" name="TextBox 13">
            <a:extLst>
              <a:ext uri="{FF2B5EF4-FFF2-40B4-BE49-F238E27FC236}">
                <a16:creationId xmlns:a16="http://schemas.microsoft.com/office/drawing/2014/main" id="{DF528FEB-4F40-10C4-EE7A-701F8FFBBB36}"/>
              </a:ext>
            </a:extLst>
          </p:cNvPr>
          <p:cNvSpPr txBox="1"/>
          <p:nvPr/>
        </p:nvSpPr>
        <p:spPr>
          <a:xfrm>
            <a:off x="2114550" y="5695950"/>
            <a:ext cx="7962900" cy="707886"/>
          </a:xfrm>
          <a:prstGeom prst="rect">
            <a:avLst/>
          </a:prstGeom>
          <a:noFill/>
        </p:spPr>
        <p:txBody>
          <a:bodyPr wrap="square" rtlCol="0">
            <a:spAutoFit/>
          </a:bodyPr>
          <a:lstStyle/>
          <a:p>
            <a:r>
              <a:rPr lang="en-US" sz="2000" dirty="0">
                <a:solidFill>
                  <a:srgbClr val="1F1F1F"/>
                </a:solidFill>
                <a:effectLst/>
                <a:latin typeface="Abadi" panose="020B0604020104020204" pitchFamily="34" charset="0"/>
              </a:rPr>
              <a:t>We see that KSC LC-39A has the best success rate of launches.</a:t>
            </a:r>
          </a:p>
          <a:p>
            <a:endParaRPr lang="en-GB" sz="2000" dirty="0"/>
          </a:p>
        </p:txBody>
      </p:sp>
    </p:spTree>
    <p:extLst>
      <p:ext uri="{BB962C8B-B14F-4D97-AF65-F5344CB8AC3E}">
        <p14:creationId xmlns:p14="http://schemas.microsoft.com/office/powerpoint/2010/main" val="275787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366980"/>
            <a:ext cx="10551583" cy="955675"/>
          </a:xfrm>
          <a:prstGeom prst="rect">
            <a:avLst/>
          </a:prstGeom>
        </p:spPr>
        <p:txBody>
          <a:bodyPr lIns="91440" tIns="45720" rIns="91440" bIns="45720" anchor="t">
            <a:normAutofit/>
          </a:bodyPr>
          <a:lstStyle/>
          <a:p>
            <a:pPr marL="0" indent="0">
              <a:buNone/>
            </a:pPr>
            <a:r>
              <a:rPr lang="en-US" dirty="0">
                <a:latin typeface="Abadi" panose="020B0604020104020204" pitchFamily="34" charset="0"/>
              </a:rPr>
              <a:t>We see that KSC LC-39A has achieved a 76.9% success rate while getting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latin typeface="Abadi" panose="020B0604020104020204" pitchFamily="34" charset="0"/>
              </a:rPr>
              <a:t>Pie chart showing the Launch site with the highest launch success ratio</a:t>
            </a:r>
            <a:endParaRPr lang="en-US" dirty="0">
              <a:solidFill>
                <a:srgbClr val="0B49CB"/>
              </a:solidFill>
              <a:latin typeface="Abadi" panose="020B0604020104020204" pitchFamily="34" charset="0"/>
            </a:endParaRPr>
          </a:p>
        </p:txBody>
      </p:sp>
      <p:pic>
        <p:nvPicPr>
          <p:cNvPr id="4" name="Picture 3" descr="A blue and red pie chart&#10;&#10;Description automatically generated">
            <a:extLst>
              <a:ext uri="{FF2B5EF4-FFF2-40B4-BE49-F238E27FC236}">
                <a16:creationId xmlns:a16="http://schemas.microsoft.com/office/drawing/2014/main" id="{C9AC4FD6-E757-AD1C-BFC5-DF40B5E353DC}"/>
              </a:ext>
            </a:extLst>
          </p:cNvPr>
          <p:cNvPicPr>
            <a:picLocks noChangeAspect="1"/>
          </p:cNvPicPr>
          <p:nvPr/>
        </p:nvPicPr>
        <p:blipFill>
          <a:blip r:embed="rId2"/>
          <a:stretch>
            <a:fillRect/>
          </a:stretch>
        </p:blipFill>
        <p:spPr>
          <a:xfrm>
            <a:off x="770010" y="1491020"/>
            <a:ext cx="10515599" cy="3605904"/>
          </a:xfrm>
          <a:prstGeom prst="rect">
            <a:avLst/>
          </a:prstGeom>
        </p:spPr>
      </p:pic>
    </p:spTree>
    <p:extLst>
      <p:ext uri="{BB962C8B-B14F-4D97-AF65-F5344CB8AC3E}">
        <p14:creationId xmlns:p14="http://schemas.microsoft.com/office/powerpoint/2010/main" val="3654293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2200" dirty="0">
                <a:latin typeface="Abadi" panose="020B0604020104020204" pitchFamily="34" charset="0"/>
              </a:rPr>
              <a:t>Scatter plot of Payload vs Launch Outcome for all sites, with different payload selected in the range slider</a:t>
            </a:r>
            <a:endParaRPr lang="en-US" sz="2200"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9B119E54-4579-EF30-8BAC-0BF3771CC268}"/>
              </a:ext>
            </a:extLst>
          </p:cNvPr>
          <p:cNvPicPr>
            <a:picLocks noChangeAspect="1"/>
          </p:cNvPicPr>
          <p:nvPr/>
        </p:nvPicPr>
        <p:blipFill>
          <a:blip r:embed="rId3"/>
          <a:stretch>
            <a:fillRect/>
          </a:stretch>
        </p:blipFill>
        <p:spPr>
          <a:xfrm>
            <a:off x="770011" y="1747603"/>
            <a:ext cx="10687961" cy="3362794"/>
          </a:xfrm>
          <a:prstGeom prst="rect">
            <a:avLst/>
          </a:prstGeom>
        </p:spPr>
      </p:pic>
      <p:sp>
        <p:nvSpPr>
          <p:cNvPr id="6" name="TextBox 5">
            <a:extLst>
              <a:ext uri="{FF2B5EF4-FFF2-40B4-BE49-F238E27FC236}">
                <a16:creationId xmlns:a16="http://schemas.microsoft.com/office/drawing/2014/main" id="{4DD167A3-C55B-6A17-F7BF-48595FA35F36}"/>
              </a:ext>
            </a:extLst>
          </p:cNvPr>
          <p:cNvSpPr txBox="1"/>
          <p:nvPr/>
        </p:nvSpPr>
        <p:spPr>
          <a:xfrm>
            <a:off x="1244009" y="5422605"/>
            <a:ext cx="9707526" cy="369332"/>
          </a:xfrm>
          <a:prstGeom prst="rect">
            <a:avLst/>
          </a:prstGeom>
          <a:noFill/>
        </p:spPr>
        <p:txBody>
          <a:bodyPr wrap="square" rtlCol="0">
            <a:spAutoFit/>
          </a:bodyPr>
          <a:lstStyle/>
          <a:p>
            <a:r>
              <a:rPr lang="en-IN" dirty="0">
                <a:latin typeface="Abadi" panose="020B0604020104020204" pitchFamily="34" charset="0"/>
              </a:rPr>
              <a:t>We can see success rate for low-weighted payloads is higher than the heavy-weighted payloads.</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11476" y="1523206"/>
            <a:ext cx="10032669" cy="3811588"/>
          </a:xfrm>
          <a:prstGeom prst="rect">
            <a:avLst/>
          </a:prstGeom>
        </p:spPr>
        <p:txBody>
          <a:bodyPr vert="horz" lIns="91440" tIns="45720" rIns="91440" bIns="45720" rtlCol="0" anchor="t">
            <a:normAutofit/>
          </a:bodyPr>
          <a:lstStyle/>
          <a:p>
            <a:pPr>
              <a:lnSpc>
                <a:spcPct val="100000"/>
              </a:lnSpc>
              <a:spcBef>
                <a:spcPts val="1400"/>
              </a:spcBef>
            </a:pPr>
            <a:r>
              <a:rPr lang="en-GB" sz="2200" dirty="0">
                <a:latin typeface="Abadi" panose="020B0604020104020204" pitchFamily="34" charset="0"/>
              </a:rPr>
              <a:t>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B4E62F0-F0F5-EE9D-17AE-B7D1C65C621C}"/>
              </a:ext>
            </a:extLst>
          </p:cNvPr>
          <p:cNvPicPr>
            <a:picLocks noChangeAspect="1"/>
          </p:cNvPicPr>
          <p:nvPr/>
        </p:nvPicPr>
        <p:blipFill>
          <a:blip r:embed="rId3"/>
          <a:stretch>
            <a:fillRect/>
          </a:stretch>
        </p:blipFill>
        <p:spPr>
          <a:xfrm>
            <a:off x="770011" y="2203074"/>
            <a:ext cx="10515600" cy="2028684"/>
          </a:xfrm>
          <a:prstGeom prst="rect">
            <a:avLst/>
          </a:prstGeom>
        </p:spPr>
      </p:pic>
      <p:pic>
        <p:nvPicPr>
          <p:cNvPr id="2" name="object 4">
            <a:extLst>
              <a:ext uri="{FF2B5EF4-FFF2-40B4-BE49-F238E27FC236}">
                <a16:creationId xmlns:a16="http://schemas.microsoft.com/office/drawing/2014/main" id="{2E65BFCC-38F1-A367-C13B-386858FBF441}"/>
              </a:ext>
            </a:extLst>
          </p:cNvPr>
          <p:cNvPicPr/>
          <p:nvPr/>
        </p:nvPicPr>
        <p:blipFill>
          <a:blip r:embed="rId4" cstate="print"/>
          <a:stretch>
            <a:fillRect/>
          </a:stretch>
        </p:blipFill>
        <p:spPr>
          <a:xfrm>
            <a:off x="770010" y="4342835"/>
            <a:ext cx="8409432" cy="167182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graph&#10;&#10;Description automatically generated">
            <a:extLst>
              <a:ext uri="{FF2B5EF4-FFF2-40B4-BE49-F238E27FC236}">
                <a16:creationId xmlns:a16="http://schemas.microsoft.com/office/drawing/2014/main" id="{38E47505-7503-20E2-5883-2614C7B722E8}"/>
              </a:ext>
            </a:extLst>
          </p:cNvPr>
          <p:cNvPicPr>
            <a:picLocks noChangeAspect="1"/>
          </p:cNvPicPr>
          <p:nvPr/>
        </p:nvPicPr>
        <p:blipFill>
          <a:blip r:embed="rId2"/>
          <a:stretch>
            <a:fillRect/>
          </a:stretch>
        </p:blipFill>
        <p:spPr>
          <a:xfrm>
            <a:off x="852184" y="1465355"/>
            <a:ext cx="10515600" cy="46764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6056091" cy="4351338"/>
          </a:xfrm>
          <a:prstGeom prst="rect">
            <a:avLst/>
          </a:prstGeom>
        </p:spPr>
        <p:txBody>
          <a:bodyPr>
            <a:noAutofit/>
          </a:bodyPr>
          <a:lstStyle/>
          <a:p>
            <a:pPr marL="241300" marR="147955" indent="-228600" algn="just">
              <a:lnSpc>
                <a:spcPct val="90000"/>
              </a:lnSpc>
              <a:spcBef>
                <a:spcPts val="359"/>
              </a:spcBef>
              <a:buFont typeface="Arial MT"/>
              <a:buChar char="•"/>
              <a:tabLst>
                <a:tab pos="241300" algn="l"/>
              </a:tabLst>
            </a:pPr>
            <a:r>
              <a:rPr lang="en-GB" sz="2200" spc="-30" dirty="0">
                <a:solidFill>
                  <a:srgbClr val="292929"/>
                </a:solidFill>
                <a:latin typeface="Abadi" panose="020B0604020104020204" pitchFamily="34" charset="0"/>
                <a:cs typeface="Microsoft Sans Serif"/>
              </a:rPr>
              <a:t>Any</a:t>
            </a:r>
            <a:r>
              <a:rPr lang="en-GB" sz="2200" spc="-4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of</a:t>
            </a:r>
            <a:r>
              <a:rPr lang="en-GB" sz="2200" spc="-50" dirty="0">
                <a:solidFill>
                  <a:srgbClr val="292929"/>
                </a:solidFill>
                <a:latin typeface="Abadi" panose="020B0604020104020204" pitchFamily="34" charset="0"/>
                <a:cs typeface="Microsoft Sans Serif"/>
              </a:rPr>
              <a:t> these</a:t>
            </a:r>
            <a:r>
              <a:rPr lang="en-GB" sz="2200" spc="-35" dirty="0">
                <a:solidFill>
                  <a:srgbClr val="292929"/>
                </a:solidFill>
                <a:latin typeface="Abadi" panose="020B0604020104020204" pitchFamily="34" charset="0"/>
                <a:cs typeface="Microsoft Sans Serif"/>
              </a:rPr>
              <a:t> </a:t>
            </a:r>
            <a:r>
              <a:rPr lang="en-GB" sz="2200" spc="-50" dirty="0">
                <a:solidFill>
                  <a:srgbClr val="292929"/>
                </a:solidFill>
                <a:latin typeface="Abadi" panose="020B0604020104020204" pitchFamily="34" charset="0"/>
                <a:cs typeface="Microsoft Sans Serif"/>
              </a:rPr>
              <a:t>models</a:t>
            </a:r>
            <a:r>
              <a:rPr lang="en-GB" sz="2200" spc="-45" dirty="0">
                <a:solidFill>
                  <a:srgbClr val="292929"/>
                </a:solidFill>
                <a:latin typeface="Abadi" panose="020B0604020104020204" pitchFamily="34" charset="0"/>
                <a:cs typeface="Microsoft Sans Serif"/>
              </a:rPr>
              <a:t> </a:t>
            </a:r>
            <a:r>
              <a:rPr lang="en-GB" sz="2200" spc="-75" dirty="0">
                <a:solidFill>
                  <a:srgbClr val="292929"/>
                </a:solidFill>
                <a:latin typeface="Abadi" panose="020B0604020104020204" pitchFamily="34" charset="0"/>
                <a:cs typeface="Microsoft Sans Serif"/>
              </a:rPr>
              <a:t>can</a:t>
            </a:r>
            <a:r>
              <a:rPr lang="en-GB" sz="2200" spc="-4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be</a:t>
            </a:r>
            <a:r>
              <a:rPr lang="en-GB" sz="2200" spc="-45" dirty="0">
                <a:solidFill>
                  <a:srgbClr val="292929"/>
                </a:solidFill>
                <a:latin typeface="Abadi" panose="020B0604020104020204" pitchFamily="34" charset="0"/>
                <a:cs typeface="Microsoft Sans Serif"/>
              </a:rPr>
              <a:t> </a:t>
            </a:r>
            <a:r>
              <a:rPr lang="en-GB" sz="2200" spc="-20" dirty="0">
                <a:solidFill>
                  <a:srgbClr val="292929"/>
                </a:solidFill>
                <a:latin typeface="Abadi" panose="020B0604020104020204" pitchFamily="34" charset="0"/>
                <a:cs typeface="Microsoft Sans Serif"/>
              </a:rPr>
              <a:t>used </a:t>
            </a:r>
            <a:r>
              <a:rPr lang="en-GB" sz="2200" dirty="0">
                <a:solidFill>
                  <a:srgbClr val="292929"/>
                </a:solidFill>
                <a:latin typeface="Abadi" panose="020B0604020104020204" pitchFamily="34" charset="0"/>
                <a:cs typeface="Microsoft Sans Serif"/>
              </a:rPr>
              <a:t>for</a:t>
            </a:r>
            <a:r>
              <a:rPr lang="en-GB" sz="2200" spc="10" dirty="0">
                <a:solidFill>
                  <a:srgbClr val="292929"/>
                </a:solidFill>
                <a:latin typeface="Abadi" panose="020B0604020104020204" pitchFamily="34" charset="0"/>
                <a:cs typeface="Microsoft Sans Serif"/>
              </a:rPr>
              <a:t> </a:t>
            </a:r>
            <a:r>
              <a:rPr lang="en-GB" sz="2200" spc="-20" dirty="0">
                <a:solidFill>
                  <a:srgbClr val="292929"/>
                </a:solidFill>
                <a:latin typeface="Abadi" panose="020B0604020104020204" pitchFamily="34" charset="0"/>
                <a:cs typeface="Microsoft Sans Serif"/>
              </a:rPr>
              <a:t>prediction,</a:t>
            </a:r>
            <a:r>
              <a:rPr lang="en-GB" sz="2200" spc="1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but</a:t>
            </a:r>
            <a:r>
              <a:rPr lang="en-GB" sz="2200" spc="15" dirty="0">
                <a:solidFill>
                  <a:srgbClr val="292929"/>
                </a:solidFill>
                <a:latin typeface="Abadi" panose="020B0604020104020204" pitchFamily="34" charset="0"/>
                <a:cs typeface="Microsoft Sans Serif"/>
              </a:rPr>
              <a:t> </a:t>
            </a:r>
            <a:r>
              <a:rPr lang="en-GB" sz="2200" spc="-30" dirty="0">
                <a:solidFill>
                  <a:srgbClr val="292929"/>
                </a:solidFill>
                <a:latin typeface="Abadi" panose="020B0604020104020204" pitchFamily="34" charset="0"/>
                <a:cs typeface="Microsoft Sans Serif"/>
              </a:rPr>
              <a:t>simpler</a:t>
            </a:r>
            <a:r>
              <a:rPr lang="en-GB" sz="2200" spc="15" dirty="0">
                <a:solidFill>
                  <a:srgbClr val="292929"/>
                </a:solidFill>
                <a:latin typeface="Abadi" panose="020B0604020104020204" pitchFamily="34" charset="0"/>
                <a:cs typeface="Microsoft Sans Serif"/>
              </a:rPr>
              <a:t> </a:t>
            </a:r>
            <a:r>
              <a:rPr lang="en-GB" sz="2200" spc="-40" dirty="0">
                <a:solidFill>
                  <a:srgbClr val="292929"/>
                </a:solidFill>
                <a:latin typeface="Abadi" panose="020B0604020104020204" pitchFamily="34" charset="0"/>
                <a:cs typeface="Microsoft Sans Serif"/>
              </a:rPr>
              <a:t>models </a:t>
            </a:r>
            <a:r>
              <a:rPr lang="en-GB" sz="2200" dirty="0">
                <a:solidFill>
                  <a:srgbClr val="292929"/>
                </a:solidFill>
                <a:latin typeface="Abadi" panose="020B0604020104020204" pitchFamily="34" charset="0"/>
                <a:cs typeface="Microsoft Sans Serif"/>
              </a:rPr>
              <a:t>like</a:t>
            </a:r>
            <a:r>
              <a:rPr lang="en-GB" sz="2200" spc="-15" dirty="0">
                <a:solidFill>
                  <a:srgbClr val="292929"/>
                </a:solidFill>
                <a:latin typeface="Abadi" panose="020B0604020104020204" pitchFamily="34" charset="0"/>
                <a:cs typeface="Microsoft Sans Serif"/>
              </a:rPr>
              <a:t> </a:t>
            </a:r>
            <a:r>
              <a:rPr lang="en-GB" sz="2200" spc="-20" dirty="0">
                <a:solidFill>
                  <a:srgbClr val="292929"/>
                </a:solidFill>
                <a:latin typeface="Abadi" panose="020B0604020104020204" pitchFamily="34" charset="0"/>
                <a:cs typeface="Microsoft Sans Serif"/>
              </a:rPr>
              <a:t>Logistic</a:t>
            </a:r>
            <a:r>
              <a:rPr lang="en-GB" sz="2200" spc="-5" dirty="0">
                <a:solidFill>
                  <a:srgbClr val="292929"/>
                </a:solidFill>
                <a:latin typeface="Abadi" panose="020B0604020104020204" pitchFamily="34" charset="0"/>
                <a:cs typeface="Microsoft Sans Serif"/>
              </a:rPr>
              <a:t> </a:t>
            </a:r>
            <a:r>
              <a:rPr lang="en-GB" sz="2200" spc="-90" dirty="0">
                <a:solidFill>
                  <a:srgbClr val="292929"/>
                </a:solidFill>
                <a:latin typeface="Abadi" panose="020B0604020104020204" pitchFamily="34" charset="0"/>
                <a:cs typeface="Microsoft Sans Serif"/>
              </a:rPr>
              <a:t>Regression</a:t>
            </a:r>
            <a:r>
              <a:rPr lang="en-GB" sz="2200" dirty="0">
                <a:solidFill>
                  <a:srgbClr val="292929"/>
                </a:solidFill>
                <a:latin typeface="Abadi" panose="020B0604020104020204" pitchFamily="34" charset="0"/>
                <a:cs typeface="Microsoft Sans Serif"/>
              </a:rPr>
              <a:t> or</a:t>
            </a:r>
            <a:r>
              <a:rPr lang="en-GB" sz="2200" spc="-5" dirty="0">
                <a:solidFill>
                  <a:srgbClr val="292929"/>
                </a:solidFill>
                <a:latin typeface="Abadi" panose="020B0604020104020204" pitchFamily="34" charset="0"/>
                <a:cs typeface="Microsoft Sans Serif"/>
              </a:rPr>
              <a:t> </a:t>
            </a:r>
            <a:r>
              <a:rPr lang="en-GB" sz="2200" spc="-25" dirty="0">
                <a:solidFill>
                  <a:srgbClr val="292929"/>
                </a:solidFill>
                <a:latin typeface="Abadi" panose="020B0604020104020204" pitchFamily="34" charset="0"/>
                <a:cs typeface="Microsoft Sans Serif"/>
              </a:rPr>
              <a:t>SVM </a:t>
            </a:r>
            <a:r>
              <a:rPr lang="en-GB" sz="2200" dirty="0">
                <a:solidFill>
                  <a:srgbClr val="292929"/>
                </a:solidFill>
                <a:latin typeface="Abadi" panose="020B0604020104020204" pitchFamily="34" charset="0"/>
                <a:cs typeface="Microsoft Sans Serif"/>
              </a:rPr>
              <a:t>might</a:t>
            </a:r>
            <a:r>
              <a:rPr lang="en-GB" sz="2200" spc="-2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be</a:t>
            </a:r>
            <a:r>
              <a:rPr lang="en-GB" sz="2200" spc="-15" dirty="0">
                <a:solidFill>
                  <a:srgbClr val="292929"/>
                </a:solidFill>
                <a:latin typeface="Abadi" panose="020B0604020104020204" pitchFamily="34" charset="0"/>
                <a:cs typeface="Microsoft Sans Serif"/>
              </a:rPr>
              <a:t> </a:t>
            </a:r>
            <a:r>
              <a:rPr lang="en-GB" sz="2200" spc="-20" dirty="0">
                <a:solidFill>
                  <a:srgbClr val="292929"/>
                </a:solidFill>
                <a:latin typeface="Abadi" panose="020B0604020104020204" pitchFamily="34" charset="0"/>
                <a:cs typeface="Microsoft Sans Serif"/>
              </a:rPr>
              <a:t>preferred</a:t>
            </a:r>
            <a:r>
              <a:rPr lang="en-GB" sz="2200" spc="-1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due</a:t>
            </a:r>
            <a:r>
              <a:rPr lang="en-GB" sz="2200" spc="-1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to</a:t>
            </a:r>
            <a:r>
              <a:rPr lang="en-GB" sz="2200" spc="-15" dirty="0">
                <a:solidFill>
                  <a:srgbClr val="292929"/>
                </a:solidFill>
                <a:latin typeface="Abadi" panose="020B0604020104020204" pitchFamily="34" charset="0"/>
                <a:cs typeface="Microsoft Sans Serif"/>
              </a:rPr>
              <a:t> </a:t>
            </a:r>
            <a:r>
              <a:rPr lang="en-GB" sz="2200" spc="-10" dirty="0">
                <a:solidFill>
                  <a:srgbClr val="292929"/>
                </a:solidFill>
                <a:latin typeface="Abadi" panose="020B0604020104020204" pitchFamily="34" charset="0"/>
                <a:cs typeface="Microsoft Sans Serif"/>
              </a:rPr>
              <a:t>their </a:t>
            </a:r>
            <a:r>
              <a:rPr lang="en-GB" sz="2200" dirty="0">
                <a:solidFill>
                  <a:srgbClr val="292929"/>
                </a:solidFill>
                <a:latin typeface="Abadi" panose="020B0604020104020204" pitchFamily="34" charset="0"/>
                <a:cs typeface="Microsoft Sans Serif"/>
              </a:rPr>
              <a:t>interpretability</a:t>
            </a:r>
            <a:r>
              <a:rPr lang="en-GB" sz="2200" spc="-9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and</a:t>
            </a:r>
            <a:r>
              <a:rPr lang="en-GB" sz="2200" spc="-110" dirty="0">
                <a:solidFill>
                  <a:srgbClr val="292929"/>
                </a:solidFill>
                <a:latin typeface="Abadi" panose="020B0604020104020204" pitchFamily="34" charset="0"/>
                <a:cs typeface="Microsoft Sans Serif"/>
              </a:rPr>
              <a:t> </a:t>
            </a:r>
            <a:r>
              <a:rPr lang="en-GB" sz="2200" spc="-10" dirty="0">
                <a:solidFill>
                  <a:srgbClr val="292929"/>
                </a:solidFill>
                <a:latin typeface="Abadi" panose="020B0604020104020204" pitchFamily="34" charset="0"/>
                <a:cs typeface="Microsoft Sans Serif"/>
              </a:rPr>
              <a:t>robustness.</a:t>
            </a:r>
            <a:endParaRPr lang="en-GB" sz="2200" dirty="0">
              <a:latin typeface="Abadi" panose="020B0604020104020204" pitchFamily="34" charset="0"/>
              <a:cs typeface="Microsoft Sans Serif"/>
            </a:endParaRPr>
          </a:p>
          <a:p>
            <a:pPr marL="241300" marR="208915" indent="-228600" algn="just">
              <a:lnSpc>
                <a:spcPts val="2380"/>
              </a:lnSpc>
              <a:spcBef>
                <a:spcPts val="1435"/>
              </a:spcBef>
              <a:buFont typeface="Arial MT"/>
              <a:buChar char="•"/>
              <a:tabLst>
                <a:tab pos="241300" algn="l"/>
              </a:tabLst>
            </a:pPr>
            <a:r>
              <a:rPr lang="en-GB" sz="2200" spc="-50" dirty="0">
                <a:solidFill>
                  <a:srgbClr val="292929"/>
                </a:solidFill>
                <a:latin typeface="Abadi" panose="020B0604020104020204" pitchFamily="34" charset="0"/>
                <a:cs typeface="Microsoft Sans Serif"/>
              </a:rPr>
              <a:t>Decision</a:t>
            </a:r>
            <a:r>
              <a:rPr lang="en-GB" sz="2200" spc="-55" dirty="0">
                <a:solidFill>
                  <a:srgbClr val="292929"/>
                </a:solidFill>
                <a:latin typeface="Abadi" panose="020B0604020104020204" pitchFamily="34" charset="0"/>
                <a:cs typeface="Microsoft Sans Serif"/>
              </a:rPr>
              <a:t> </a:t>
            </a:r>
            <a:r>
              <a:rPr lang="en-GB" sz="2200" spc="-90" dirty="0">
                <a:solidFill>
                  <a:srgbClr val="292929"/>
                </a:solidFill>
                <a:latin typeface="Abadi" panose="020B0604020104020204" pitchFamily="34" charset="0"/>
                <a:cs typeface="Microsoft Sans Serif"/>
              </a:rPr>
              <a:t>Tree</a:t>
            </a:r>
            <a:r>
              <a:rPr lang="en-GB" sz="2200" spc="-50" dirty="0">
                <a:solidFill>
                  <a:srgbClr val="292929"/>
                </a:solidFill>
                <a:latin typeface="Abadi" panose="020B0604020104020204" pitchFamily="34" charset="0"/>
                <a:cs typeface="Microsoft Sans Serif"/>
              </a:rPr>
              <a:t> </a:t>
            </a:r>
            <a:r>
              <a:rPr lang="en-GB" sz="2200" spc="-80" dirty="0">
                <a:solidFill>
                  <a:srgbClr val="292929"/>
                </a:solidFill>
                <a:latin typeface="Abadi" panose="020B0604020104020204" pitchFamily="34" charset="0"/>
                <a:cs typeface="Microsoft Sans Serif"/>
              </a:rPr>
              <a:t>has</a:t>
            </a:r>
            <a:r>
              <a:rPr lang="en-GB" sz="2200" spc="-6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the</a:t>
            </a:r>
            <a:r>
              <a:rPr lang="en-GB" sz="2200" spc="-40" dirty="0">
                <a:solidFill>
                  <a:srgbClr val="292929"/>
                </a:solidFill>
                <a:latin typeface="Abadi" panose="020B0604020104020204" pitchFamily="34" charset="0"/>
                <a:cs typeface="Microsoft Sans Serif"/>
              </a:rPr>
              <a:t> </a:t>
            </a:r>
            <a:r>
              <a:rPr lang="en-GB" sz="2200" spc="-10" dirty="0">
                <a:solidFill>
                  <a:srgbClr val="292929"/>
                </a:solidFill>
                <a:latin typeface="Abadi" panose="020B0604020104020204" pitchFamily="34" charset="0"/>
                <a:cs typeface="Microsoft Sans Serif"/>
              </a:rPr>
              <a:t>highest </a:t>
            </a:r>
            <a:r>
              <a:rPr lang="en-GB" sz="2200" dirty="0">
                <a:solidFill>
                  <a:srgbClr val="292929"/>
                </a:solidFill>
                <a:latin typeface="Abadi" panose="020B0604020104020204" pitchFamily="34" charset="0"/>
                <a:cs typeface="Microsoft Sans Serif"/>
              </a:rPr>
              <a:t>training</a:t>
            </a:r>
            <a:r>
              <a:rPr lang="en-GB" sz="2200" spc="-30" dirty="0">
                <a:solidFill>
                  <a:srgbClr val="292929"/>
                </a:solidFill>
                <a:latin typeface="Abadi" panose="020B0604020104020204" pitchFamily="34" charset="0"/>
                <a:cs typeface="Microsoft Sans Serif"/>
              </a:rPr>
              <a:t> </a:t>
            </a:r>
            <a:r>
              <a:rPr lang="en-GB" sz="2200" spc="-100" dirty="0">
                <a:solidFill>
                  <a:srgbClr val="292929"/>
                </a:solidFill>
                <a:latin typeface="Abadi" panose="020B0604020104020204" pitchFamily="34" charset="0"/>
                <a:cs typeface="Microsoft Sans Serif"/>
              </a:rPr>
              <a:t>accuracy</a:t>
            </a:r>
            <a:r>
              <a:rPr lang="en-GB" sz="2200" spc="-2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but</a:t>
            </a:r>
            <a:r>
              <a:rPr lang="en-GB" sz="2200" spc="-30" dirty="0">
                <a:solidFill>
                  <a:srgbClr val="292929"/>
                </a:solidFill>
                <a:latin typeface="Abadi" panose="020B0604020104020204" pitchFamily="34" charset="0"/>
                <a:cs typeface="Microsoft Sans Serif"/>
              </a:rPr>
              <a:t> </a:t>
            </a:r>
            <a:r>
              <a:rPr lang="en-GB" sz="2200" spc="-20" dirty="0">
                <a:solidFill>
                  <a:srgbClr val="292929"/>
                </a:solidFill>
                <a:latin typeface="Abadi" panose="020B0604020104020204" pitchFamily="34" charset="0"/>
                <a:cs typeface="Microsoft Sans Serif"/>
              </a:rPr>
              <a:t>does </a:t>
            </a:r>
            <a:r>
              <a:rPr lang="en-GB" sz="2200" spc="-25" dirty="0">
                <a:solidFill>
                  <a:srgbClr val="292929"/>
                </a:solidFill>
                <a:latin typeface="Abadi" panose="020B0604020104020204" pitchFamily="34" charset="0"/>
                <a:cs typeface="Microsoft Sans Serif"/>
              </a:rPr>
              <a:t>not </a:t>
            </a:r>
            <a:r>
              <a:rPr lang="en-GB" sz="2200" spc="-55" dirty="0">
                <a:solidFill>
                  <a:srgbClr val="292929"/>
                </a:solidFill>
                <a:latin typeface="Abadi" panose="020B0604020104020204" pitchFamily="34" charset="0"/>
                <a:cs typeface="Microsoft Sans Serif"/>
              </a:rPr>
              <a:t>generalize</a:t>
            </a:r>
            <a:r>
              <a:rPr lang="en-GB" sz="2200" spc="-5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better</a:t>
            </a:r>
            <a:r>
              <a:rPr lang="en-GB" sz="2200" spc="-3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than</a:t>
            </a:r>
            <a:r>
              <a:rPr lang="en-GB" sz="2200" spc="-5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the</a:t>
            </a:r>
            <a:r>
              <a:rPr lang="en-GB" sz="2200" spc="-45" dirty="0">
                <a:solidFill>
                  <a:srgbClr val="292929"/>
                </a:solidFill>
                <a:latin typeface="Abadi" panose="020B0604020104020204" pitchFamily="34" charset="0"/>
                <a:cs typeface="Microsoft Sans Serif"/>
              </a:rPr>
              <a:t> </a:t>
            </a:r>
            <a:r>
              <a:rPr lang="en-GB" sz="2200" spc="-35" dirty="0">
                <a:solidFill>
                  <a:srgbClr val="292929"/>
                </a:solidFill>
                <a:latin typeface="Abadi" panose="020B0604020104020204" pitchFamily="34" charset="0"/>
                <a:cs typeface="Microsoft Sans Serif"/>
              </a:rPr>
              <a:t>others.</a:t>
            </a:r>
            <a:endParaRPr lang="en-GB" sz="2200" dirty="0">
              <a:latin typeface="Abadi" panose="020B0604020104020204" pitchFamily="34" charset="0"/>
              <a:cs typeface="Microsoft Sans Serif"/>
            </a:endParaRPr>
          </a:p>
          <a:p>
            <a:pPr marL="241300" marR="5080" indent="-228600" algn="just">
              <a:lnSpc>
                <a:spcPts val="2380"/>
              </a:lnSpc>
              <a:spcBef>
                <a:spcPts val="1395"/>
              </a:spcBef>
              <a:buFont typeface="Arial MT"/>
              <a:buChar char="•"/>
              <a:tabLst>
                <a:tab pos="241300" algn="l"/>
              </a:tabLst>
            </a:pPr>
            <a:r>
              <a:rPr lang="en-GB" sz="2200" dirty="0">
                <a:solidFill>
                  <a:srgbClr val="292929"/>
                </a:solidFill>
                <a:latin typeface="Abadi" panose="020B0604020104020204" pitchFamily="34" charset="0"/>
                <a:cs typeface="Microsoft Sans Serif"/>
              </a:rPr>
              <a:t>If</a:t>
            </a:r>
            <a:r>
              <a:rPr lang="en-GB" sz="2200" spc="-85" dirty="0">
                <a:solidFill>
                  <a:srgbClr val="292929"/>
                </a:solidFill>
                <a:latin typeface="Abadi" panose="020B0604020104020204" pitchFamily="34" charset="0"/>
                <a:cs typeface="Microsoft Sans Serif"/>
              </a:rPr>
              <a:t> </a:t>
            </a:r>
            <a:r>
              <a:rPr lang="en-GB" sz="2200" spc="-55" dirty="0">
                <a:solidFill>
                  <a:srgbClr val="292929"/>
                </a:solidFill>
                <a:latin typeface="Abadi" panose="020B0604020104020204" pitchFamily="34" charset="0"/>
                <a:cs typeface="Microsoft Sans Serif"/>
              </a:rPr>
              <a:t>needed,</a:t>
            </a:r>
            <a:r>
              <a:rPr lang="en-GB" sz="2200" spc="-80"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further</a:t>
            </a:r>
            <a:r>
              <a:rPr lang="en-GB" sz="2200" spc="-70" dirty="0">
                <a:solidFill>
                  <a:srgbClr val="292929"/>
                </a:solidFill>
                <a:latin typeface="Abadi" panose="020B0604020104020204" pitchFamily="34" charset="0"/>
                <a:cs typeface="Microsoft Sans Serif"/>
              </a:rPr>
              <a:t> </a:t>
            </a:r>
            <a:r>
              <a:rPr lang="en-GB" sz="2200" spc="-10" dirty="0">
                <a:solidFill>
                  <a:srgbClr val="292929"/>
                </a:solidFill>
                <a:latin typeface="Abadi" panose="020B0604020104020204" pitchFamily="34" charset="0"/>
                <a:cs typeface="Microsoft Sans Serif"/>
              </a:rPr>
              <a:t>hyperparameter </a:t>
            </a:r>
            <a:r>
              <a:rPr lang="en-GB" sz="2200" dirty="0">
                <a:solidFill>
                  <a:srgbClr val="292929"/>
                </a:solidFill>
                <a:latin typeface="Abadi" panose="020B0604020104020204" pitchFamily="34" charset="0"/>
                <a:cs typeface="Microsoft Sans Serif"/>
              </a:rPr>
              <a:t>tuning</a:t>
            </a:r>
            <a:r>
              <a:rPr lang="en-GB" sz="2200" spc="2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or</a:t>
            </a:r>
            <a:r>
              <a:rPr lang="en-GB" sz="2200" spc="35" dirty="0">
                <a:solidFill>
                  <a:srgbClr val="292929"/>
                </a:solidFill>
                <a:latin typeface="Abadi" panose="020B0604020104020204" pitchFamily="34" charset="0"/>
                <a:cs typeface="Microsoft Sans Serif"/>
              </a:rPr>
              <a:t> </a:t>
            </a:r>
            <a:r>
              <a:rPr lang="en-GB" sz="2200" dirty="0">
                <a:solidFill>
                  <a:srgbClr val="292929"/>
                </a:solidFill>
                <a:latin typeface="Abadi" panose="020B0604020104020204" pitchFamily="34" charset="0"/>
                <a:cs typeface="Microsoft Sans Serif"/>
              </a:rPr>
              <a:t>trying</a:t>
            </a:r>
            <a:r>
              <a:rPr lang="en-GB" sz="2200" spc="35" dirty="0">
                <a:solidFill>
                  <a:srgbClr val="292929"/>
                </a:solidFill>
                <a:latin typeface="Abadi" panose="020B0604020104020204" pitchFamily="34" charset="0"/>
                <a:cs typeface="Microsoft Sans Serif"/>
              </a:rPr>
              <a:t> </a:t>
            </a:r>
            <a:r>
              <a:rPr lang="en-GB" sz="2200" spc="-80" dirty="0">
                <a:solidFill>
                  <a:srgbClr val="292929"/>
                </a:solidFill>
                <a:latin typeface="Abadi" panose="020B0604020104020204" pitchFamily="34" charset="0"/>
                <a:cs typeface="Microsoft Sans Serif"/>
              </a:rPr>
              <a:t>ensemble</a:t>
            </a:r>
            <a:r>
              <a:rPr lang="en-GB" sz="2200" spc="25" dirty="0">
                <a:solidFill>
                  <a:srgbClr val="292929"/>
                </a:solidFill>
                <a:latin typeface="Abadi" panose="020B0604020104020204" pitchFamily="34" charset="0"/>
                <a:cs typeface="Microsoft Sans Serif"/>
              </a:rPr>
              <a:t> </a:t>
            </a:r>
            <a:r>
              <a:rPr lang="en-GB" sz="2200" spc="-45" dirty="0">
                <a:solidFill>
                  <a:srgbClr val="292929"/>
                </a:solidFill>
                <a:latin typeface="Abadi" panose="020B0604020104020204" pitchFamily="34" charset="0"/>
                <a:cs typeface="Microsoft Sans Serif"/>
              </a:rPr>
              <a:t>methods </a:t>
            </a:r>
            <a:r>
              <a:rPr lang="en-GB" sz="2200" spc="-20" dirty="0">
                <a:solidFill>
                  <a:srgbClr val="292929"/>
                </a:solidFill>
                <a:latin typeface="Abadi" panose="020B0604020104020204" pitchFamily="34" charset="0"/>
                <a:cs typeface="Microsoft Sans Serif"/>
              </a:rPr>
              <a:t>(like</a:t>
            </a:r>
            <a:r>
              <a:rPr lang="en-GB" sz="2200" spc="-100" dirty="0">
                <a:solidFill>
                  <a:srgbClr val="292929"/>
                </a:solidFill>
                <a:latin typeface="Abadi" panose="020B0604020104020204" pitchFamily="34" charset="0"/>
                <a:cs typeface="Microsoft Sans Serif"/>
              </a:rPr>
              <a:t> </a:t>
            </a:r>
            <a:r>
              <a:rPr lang="en-GB" sz="2200" spc="-95" dirty="0">
                <a:solidFill>
                  <a:srgbClr val="292929"/>
                </a:solidFill>
                <a:latin typeface="Abadi" panose="020B0604020104020204" pitchFamily="34" charset="0"/>
                <a:cs typeface="Microsoft Sans Serif"/>
              </a:rPr>
              <a:t>Random</a:t>
            </a:r>
            <a:r>
              <a:rPr lang="en-GB" sz="2200" spc="-55" dirty="0">
                <a:solidFill>
                  <a:srgbClr val="292929"/>
                </a:solidFill>
                <a:latin typeface="Abadi" panose="020B0604020104020204" pitchFamily="34" charset="0"/>
                <a:cs typeface="Microsoft Sans Serif"/>
              </a:rPr>
              <a:t> Forest)</a:t>
            </a:r>
            <a:r>
              <a:rPr lang="en-GB" sz="2200" spc="-65" dirty="0">
                <a:solidFill>
                  <a:srgbClr val="292929"/>
                </a:solidFill>
                <a:latin typeface="Abadi" panose="020B0604020104020204" pitchFamily="34" charset="0"/>
                <a:cs typeface="Microsoft Sans Serif"/>
              </a:rPr>
              <a:t> </a:t>
            </a:r>
            <a:r>
              <a:rPr lang="en-GB" sz="2200" spc="-10" dirty="0">
                <a:solidFill>
                  <a:srgbClr val="292929"/>
                </a:solidFill>
                <a:latin typeface="Abadi" panose="020B0604020104020204" pitchFamily="34" charset="0"/>
                <a:cs typeface="Microsoft Sans Serif"/>
              </a:rPr>
              <a:t>might </a:t>
            </a:r>
            <a:r>
              <a:rPr lang="en-GB" sz="2200" spc="-20" dirty="0">
                <a:solidFill>
                  <a:srgbClr val="292929"/>
                </a:solidFill>
                <a:latin typeface="Abadi" panose="020B0604020104020204" pitchFamily="34" charset="0"/>
                <a:cs typeface="Microsoft Sans Serif"/>
              </a:rPr>
              <a:t>improve</a:t>
            </a:r>
            <a:r>
              <a:rPr lang="en-GB" sz="2200" spc="-100" dirty="0">
                <a:solidFill>
                  <a:srgbClr val="292929"/>
                </a:solidFill>
                <a:latin typeface="Abadi" panose="020B0604020104020204" pitchFamily="34" charset="0"/>
                <a:cs typeface="Microsoft Sans Serif"/>
              </a:rPr>
              <a:t> </a:t>
            </a:r>
            <a:r>
              <a:rPr lang="en-GB" sz="2200" spc="-10" dirty="0">
                <a:solidFill>
                  <a:srgbClr val="292929"/>
                </a:solidFill>
                <a:latin typeface="Abadi" panose="020B0604020104020204" pitchFamily="34" charset="0"/>
                <a:cs typeface="Microsoft Sans Serif"/>
              </a:rPr>
              <a:t>performance</a:t>
            </a:r>
            <a:endParaRPr lang="en-GB" sz="2200" dirty="0">
              <a:latin typeface="Abadi" panose="020B0604020104020204" pitchFamily="34" charset="0"/>
              <a:cs typeface="Microsoft Sans Serif"/>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 name="object 4">
            <a:extLst>
              <a:ext uri="{FF2B5EF4-FFF2-40B4-BE49-F238E27FC236}">
                <a16:creationId xmlns:a16="http://schemas.microsoft.com/office/drawing/2014/main" id="{98C15B7A-8507-8D53-57DE-CDFF857753E9}"/>
              </a:ext>
            </a:extLst>
          </p:cNvPr>
          <p:cNvPicPr/>
          <p:nvPr/>
        </p:nvPicPr>
        <p:blipFill>
          <a:blip r:embed="rId3" cstate="print"/>
          <a:stretch>
            <a:fillRect/>
          </a:stretch>
        </p:blipFill>
        <p:spPr>
          <a:xfrm>
            <a:off x="6826102" y="1778507"/>
            <a:ext cx="4459510" cy="3300984"/>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418615"/>
            <a:ext cx="6191250" cy="4782820"/>
          </a:xfrm>
          <a:prstGeom prst="rect">
            <a:avLst/>
          </a:prstGeom>
        </p:spPr>
        <p:txBody>
          <a:bodyPr vert="horz" wrap="square" lIns="0" tIns="191135" rIns="0" bIns="0" rtlCol="0">
            <a:spAutoFit/>
          </a:bodyPr>
          <a:lstStyle/>
          <a:p>
            <a:pPr marL="12700">
              <a:lnSpc>
                <a:spcPct val="100000"/>
              </a:lnSpc>
              <a:spcBef>
                <a:spcPts val="1505"/>
              </a:spcBef>
            </a:pPr>
            <a:r>
              <a:rPr sz="2200" spc="-85" dirty="0">
                <a:solidFill>
                  <a:srgbClr val="0A48CA"/>
                </a:solidFill>
                <a:latin typeface="Abadi" panose="020B0604020104020204" pitchFamily="34" charset="0"/>
                <a:cs typeface="Microsoft Sans Serif"/>
              </a:rPr>
              <a:t>Executive</a:t>
            </a:r>
            <a:r>
              <a:rPr sz="2200" spc="-10" dirty="0">
                <a:solidFill>
                  <a:srgbClr val="0A48CA"/>
                </a:solidFill>
                <a:latin typeface="Abadi" panose="020B0604020104020204" pitchFamily="34" charset="0"/>
                <a:cs typeface="Microsoft Sans Serif"/>
              </a:rPr>
              <a:t> Summary</a:t>
            </a:r>
            <a:endParaRPr sz="2200" dirty="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200" spc="-25" dirty="0">
                <a:solidFill>
                  <a:srgbClr val="292929"/>
                </a:solidFill>
                <a:latin typeface="Abadi" panose="020B0604020104020204" pitchFamily="34" charset="0"/>
                <a:cs typeface="Microsoft Sans Serif"/>
              </a:rPr>
              <a:t>Data</a:t>
            </a:r>
            <a:r>
              <a:rPr sz="2200" spc="-114"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collection</a:t>
            </a:r>
            <a:r>
              <a:rPr sz="2200" spc="-5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methodology:</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through</a:t>
            </a:r>
            <a:r>
              <a:rPr sz="2200" spc="-50" dirty="0">
                <a:solidFill>
                  <a:srgbClr val="292929"/>
                </a:solidFill>
                <a:latin typeface="Abadi" panose="020B0604020104020204" pitchFamily="34" charset="0"/>
                <a:cs typeface="Microsoft Sans Serif"/>
              </a:rPr>
              <a:t> </a:t>
            </a:r>
            <a:r>
              <a:rPr sz="2200" spc="-155" dirty="0">
                <a:solidFill>
                  <a:srgbClr val="292929"/>
                </a:solidFill>
                <a:latin typeface="Abadi" panose="020B0604020104020204" pitchFamily="34" charset="0"/>
                <a:cs typeface="Microsoft Sans Serif"/>
              </a:rPr>
              <a:t>SpaceX</a:t>
            </a:r>
            <a:r>
              <a:rPr sz="2200" spc="1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API</a:t>
            </a:r>
            <a:endParaRPr sz="2200" dirty="0">
              <a:latin typeface="Abadi" panose="020B0604020104020204" pitchFamily="34" charset="0"/>
              <a:cs typeface="Microsoft Sans Serif"/>
            </a:endParaRPr>
          </a:p>
          <a:p>
            <a:pPr marL="241300">
              <a:lnSpc>
                <a:spcPct val="100000"/>
              </a:lnSpc>
            </a:pPr>
            <a:r>
              <a:rPr sz="2200" dirty="0">
                <a:solidFill>
                  <a:srgbClr val="292929"/>
                </a:solidFill>
                <a:latin typeface="Abadi" panose="020B0604020104020204" pitchFamily="34" charset="0"/>
                <a:cs typeface="Microsoft Sans Serif"/>
              </a:rPr>
              <a:t>and</a:t>
            </a:r>
            <a:r>
              <a:rPr sz="2200" spc="-1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web</a:t>
            </a:r>
            <a:r>
              <a:rPr sz="2200" spc="-12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scrapping</a:t>
            </a:r>
            <a:r>
              <a:rPr sz="2200" spc="-114"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Wikipedia.</a:t>
            </a:r>
            <a:endParaRPr sz="2200" dirty="0">
              <a:latin typeface="Abadi" panose="020B0604020104020204" pitchFamily="34" charset="0"/>
              <a:cs typeface="Microsoft Sans Serif"/>
            </a:endParaRPr>
          </a:p>
          <a:p>
            <a:pPr marL="240665" indent="-227965">
              <a:lnSpc>
                <a:spcPct val="100000"/>
              </a:lnSpc>
              <a:spcBef>
                <a:spcPts val="1410"/>
              </a:spcBef>
              <a:buFont typeface="Arial MT"/>
              <a:buChar char="•"/>
              <a:tabLst>
                <a:tab pos="240665" algn="l"/>
              </a:tabLst>
            </a:pPr>
            <a:r>
              <a:rPr sz="2200" spc="-40" dirty="0">
                <a:solidFill>
                  <a:srgbClr val="292929"/>
                </a:solidFill>
                <a:latin typeface="Abadi" panose="020B0604020104020204" pitchFamily="34" charset="0"/>
                <a:cs typeface="Microsoft Sans Serif"/>
              </a:rPr>
              <a:t>Perform</a:t>
            </a:r>
            <a:r>
              <a:rPr sz="2200" spc="-11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a:t>
            </a:r>
            <a:r>
              <a:rPr sz="2200" spc="-10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wrangling</a:t>
            </a:r>
            <a:endParaRPr sz="2200" dirty="0">
              <a:latin typeface="Abadi" panose="020B0604020104020204" pitchFamily="34" charset="0"/>
              <a:cs typeface="Microsoft Sans Serif"/>
            </a:endParaRPr>
          </a:p>
          <a:p>
            <a:pPr marL="240665" indent="-227965">
              <a:lnSpc>
                <a:spcPct val="100000"/>
              </a:lnSpc>
              <a:spcBef>
                <a:spcPts val="1390"/>
              </a:spcBef>
              <a:buFont typeface="Arial MT"/>
              <a:buChar char="•"/>
              <a:tabLst>
                <a:tab pos="240665" algn="l"/>
              </a:tabLst>
            </a:pPr>
            <a:r>
              <a:rPr sz="2200" spc="-40" dirty="0">
                <a:solidFill>
                  <a:srgbClr val="292929"/>
                </a:solidFill>
                <a:latin typeface="Abadi" panose="020B0604020104020204" pitchFamily="34" charset="0"/>
                <a:cs typeface="Microsoft Sans Serif"/>
              </a:rPr>
              <a:t>Perform</a:t>
            </a:r>
            <a:r>
              <a:rPr sz="2200" spc="-11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exploratory</a:t>
            </a:r>
            <a:r>
              <a:rPr sz="2200" spc="-7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a:t>
            </a:r>
            <a:r>
              <a:rPr sz="2200" spc="-7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analysis</a:t>
            </a:r>
            <a:r>
              <a:rPr sz="2200" spc="-70" dirty="0">
                <a:solidFill>
                  <a:srgbClr val="292929"/>
                </a:solidFill>
                <a:latin typeface="Abadi" panose="020B0604020104020204" pitchFamily="34" charset="0"/>
                <a:cs typeface="Microsoft Sans Serif"/>
              </a:rPr>
              <a:t> </a:t>
            </a:r>
            <a:r>
              <a:rPr sz="2200" spc="-140" dirty="0">
                <a:solidFill>
                  <a:srgbClr val="292929"/>
                </a:solidFill>
                <a:latin typeface="Abadi" panose="020B0604020104020204" pitchFamily="34" charset="0"/>
                <a:cs typeface="Microsoft Sans Serif"/>
              </a:rPr>
              <a:t>(EDA)</a:t>
            </a:r>
            <a:r>
              <a:rPr sz="2200" spc="-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using</a:t>
            </a:r>
            <a:endParaRPr sz="2200" dirty="0">
              <a:latin typeface="Abadi" panose="020B0604020104020204" pitchFamily="34" charset="0"/>
              <a:cs typeface="Microsoft Sans Serif"/>
            </a:endParaRPr>
          </a:p>
          <a:p>
            <a:pPr marL="241300">
              <a:lnSpc>
                <a:spcPct val="100000"/>
              </a:lnSpc>
            </a:pPr>
            <a:r>
              <a:rPr sz="2200" spc="-35" dirty="0">
                <a:solidFill>
                  <a:srgbClr val="292929"/>
                </a:solidFill>
                <a:latin typeface="Abadi" panose="020B0604020104020204" pitchFamily="34" charset="0"/>
                <a:cs typeface="Microsoft Sans Serif"/>
              </a:rPr>
              <a:t>visualization</a:t>
            </a:r>
            <a:r>
              <a:rPr sz="2200" spc="-9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and</a:t>
            </a:r>
            <a:r>
              <a:rPr sz="2200" spc="-10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SQL</a:t>
            </a:r>
            <a:endParaRPr sz="2200" dirty="0">
              <a:latin typeface="Abadi" panose="020B0604020104020204" pitchFamily="34" charset="0"/>
              <a:cs typeface="Microsoft Sans Serif"/>
            </a:endParaRPr>
          </a:p>
          <a:p>
            <a:pPr marL="241300" marR="220345" indent="-228600">
              <a:lnSpc>
                <a:spcPct val="100000"/>
              </a:lnSpc>
              <a:spcBef>
                <a:spcPts val="1405"/>
              </a:spcBef>
              <a:buFont typeface="Arial MT"/>
              <a:buChar char="•"/>
              <a:tabLst>
                <a:tab pos="241300" algn="l"/>
              </a:tabLst>
            </a:pPr>
            <a:r>
              <a:rPr sz="2200" spc="-40" dirty="0">
                <a:solidFill>
                  <a:srgbClr val="292929"/>
                </a:solidFill>
                <a:latin typeface="Abadi" panose="020B0604020104020204" pitchFamily="34" charset="0"/>
                <a:cs typeface="Microsoft Sans Serif"/>
              </a:rPr>
              <a:t>Perform</a:t>
            </a:r>
            <a:r>
              <a:rPr sz="2200" spc="-8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interactive</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visual</a:t>
            </a:r>
            <a:r>
              <a:rPr sz="2200" spc="-8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analytics</a:t>
            </a:r>
            <a:r>
              <a:rPr sz="2200" spc="-9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using</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Folium </a:t>
            </a:r>
            <a:r>
              <a:rPr sz="2200" dirty="0">
                <a:solidFill>
                  <a:srgbClr val="292929"/>
                </a:solidFill>
                <a:latin typeface="Abadi" panose="020B0604020104020204" pitchFamily="34" charset="0"/>
                <a:cs typeface="Microsoft Sans Serif"/>
              </a:rPr>
              <a:t>and</a:t>
            </a:r>
            <a:r>
              <a:rPr sz="2200" spc="-1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Plotly</a:t>
            </a:r>
            <a:r>
              <a:rPr sz="2200" spc="-14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Dash</a:t>
            </a:r>
            <a:endParaRPr sz="2200" dirty="0">
              <a:latin typeface="Abadi" panose="020B0604020104020204" pitchFamily="34" charset="0"/>
              <a:cs typeface="Microsoft Sans Serif"/>
            </a:endParaRPr>
          </a:p>
          <a:p>
            <a:pPr marL="241300" marR="426720" indent="-228600">
              <a:lnSpc>
                <a:spcPct val="100000"/>
              </a:lnSpc>
              <a:spcBef>
                <a:spcPts val="1405"/>
              </a:spcBef>
              <a:buFont typeface="Arial MT"/>
              <a:buChar char="•"/>
              <a:tabLst>
                <a:tab pos="241300" algn="l"/>
              </a:tabLst>
            </a:pPr>
            <a:r>
              <a:rPr sz="2200" spc="-50" dirty="0">
                <a:solidFill>
                  <a:srgbClr val="292929"/>
                </a:solidFill>
                <a:latin typeface="Abadi" panose="020B0604020104020204" pitchFamily="34" charset="0"/>
                <a:cs typeface="Microsoft Sans Serif"/>
              </a:rPr>
              <a:t>Perform</a:t>
            </a:r>
            <a:r>
              <a:rPr sz="2200" spc="-8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predictive</a:t>
            </a:r>
            <a:r>
              <a:rPr sz="2200" spc="-5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analysis</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using</a:t>
            </a:r>
            <a:r>
              <a:rPr sz="2200" spc="-7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classification </a:t>
            </a:r>
            <a:r>
              <a:rPr sz="2200" spc="-60" dirty="0">
                <a:solidFill>
                  <a:srgbClr val="292929"/>
                </a:solidFill>
                <a:latin typeface="Abadi" panose="020B0604020104020204" pitchFamily="34" charset="0"/>
                <a:cs typeface="Microsoft Sans Serif"/>
              </a:rPr>
              <a:t>models:</a:t>
            </a:r>
            <a:r>
              <a:rPr sz="2200" spc="-9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Logistic</a:t>
            </a:r>
            <a:r>
              <a:rPr sz="2200" spc="-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Regression,</a:t>
            </a:r>
            <a:r>
              <a:rPr sz="2200" spc="-25" dirty="0">
                <a:solidFill>
                  <a:srgbClr val="292929"/>
                </a:solidFill>
                <a:latin typeface="Abadi" panose="020B0604020104020204" pitchFamily="34" charset="0"/>
                <a:cs typeface="Microsoft Sans Serif"/>
              </a:rPr>
              <a:t> </a:t>
            </a:r>
            <a:r>
              <a:rPr sz="2200" spc="-150" dirty="0">
                <a:solidFill>
                  <a:srgbClr val="292929"/>
                </a:solidFill>
                <a:latin typeface="Abadi" panose="020B0604020104020204" pitchFamily="34" charset="0"/>
                <a:cs typeface="Microsoft Sans Serif"/>
              </a:rPr>
              <a:t>SVM,</a:t>
            </a:r>
            <a:r>
              <a:rPr sz="2200" spc="5"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KNN,</a:t>
            </a:r>
            <a:r>
              <a:rPr sz="2200" spc="-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and </a:t>
            </a:r>
            <a:r>
              <a:rPr sz="2200" spc="-50" dirty="0">
                <a:solidFill>
                  <a:srgbClr val="292929"/>
                </a:solidFill>
                <a:latin typeface="Abadi" panose="020B0604020104020204" pitchFamily="34" charset="0"/>
                <a:cs typeface="Microsoft Sans Serif"/>
              </a:rPr>
              <a:t>Decision</a:t>
            </a:r>
            <a:r>
              <a:rPr sz="2200" spc="-9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Tree.</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2700">
              <a:lnSpc>
                <a:spcPct val="100000"/>
              </a:lnSpc>
              <a:spcBef>
                <a:spcPts val="95"/>
              </a:spcBef>
            </a:pPr>
            <a:r>
              <a:rPr spc="-50" dirty="0">
                <a:latin typeface="Abadi" panose="020B0604020104020204" pitchFamily="34" charset="0"/>
              </a:rPr>
              <a:t>Methodology</a:t>
            </a:r>
          </a:p>
        </p:txBody>
      </p:sp>
      <p:grpSp>
        <p:nvGrpSpPr>
          <p:cNvPr id="4" name="object 4"/>
          <p:cNvGrpSpPr/>
          <p:nvPr/>
        </p:nvGrpSpPr>
        <p:grpSpPr>
          <a:xfrm>
            <a:off x="7357871" y="1589493"/>
            <a:ext cx="4439920" cy="4711065"/>
            <a:chOff x="7357871" y="1589493"/>
            <a:chExt cx="4439920" cy="4711065"/>
          </a:xfrm>
        </p:grpSpPr>
        <p:pic>
          <p:nvPicPr>
            <p:cNvPr id="5" name="object 5"/>
            <p:cNvPicPr/>
            <p:nvPr/>
          </p:nvPicPr>
          <p:blipFill>
            <a:blip r:embed="rId2" cstate="print"/>
            <a:stretch>
              <a:fillRect/>
            </a:stretch>
          </p:blipFill>
          <p:spPr>
            <a:xfrm>
              <a:off x="7357871" y="1589493"/>
              <a:ext cx="4439412" cy="4710684"/>
            </a:xfrm>
            <a:prstGeom prst="rect">
              <a:avLst/>
            </a:prstGeom>
          </p:spPr>
        </p:pic>
        <p:pic>
          <p:nvPicPr>
            <p:cNvPr id="6" name="object 6"/>
            <p:cNvPicPr/>
            <p:nvPr/>
          </p:nvPicPr>
          <p:blipFill>
            <a:blip r:embed="rId3" cstate="print"/>
            <a:stretch>
              <a:fillRect/>
            </a:stretch>
          </p:blipFill>
          <p:spPr>
            <a:xfrm>
              <a:off x="7552943" y="1784603"/>
              <a:ext cx="3869436" cy="4140708"/>
            </a:xfrm>
            <a:prstGeom prst="rect">
              <a:avLst/>
            </a:prstGeom>
          </p:spPr>
        </p:pic>
      </p:grpSp>
      <p:sp>
        <p:nvSpPr>
          <p:cNvPr id="7" name="object 7"/>
          <p:cNvSpPr txBox="1">
            <a:spLocks noGrp="1"/>
          </p:cNvSpPr>
          <p:nvPr>
            <p:ph type="sldNum" sz="quarter" idx="7"/>
          </p:nvPr>
        </p:nvSpPr>
        <p:spPr>
          <a:xfrm>
            <a:off x="11068557" y="6465214"/>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IN" spc="-50" smtClean="0"/>
              <a:pPr marL="115570">
                <a:lnSpc>
                  <a:spcPts val="1240"/>
                </a:lnSpc>
              </a:pPr>
              <a:t>6</a:t>
            </a:fld>
            <a:endParaRPr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descr="A diagram of a program&#10;&#10;Description automatically generated with medium confidence">
            <a:extLst>
              <a:ext uri="{FF2B5EF4-FFF2-40B4-BE49-F238E27FC236}">
                <a16:creationId xmlns:a16="http://schemas.microsoft.com/office/drawing/2014/main" id="{577956FE-B540-E592-DB70-EE0E1408D291}"/>
              </a:ext>
            </a:extLst>
          </p:cNvPr>
          <p:cNvPicPr>
            <a:picLocks noChangeAspect="1"/>
          </p:cNvPicPr>
          <p:nvPr/>
        </p:nvPicPr>
        <p:blipFill>
          <a:blip r:embed="rId2"/>
          <a:stretch>
            <a:fillRect/>
          </a:stretch>
        </p:blipFill>
        <p:spPr>
          <a:xfrm>
            <a:off x="770012" y="1372394"/>
            <a:ext cx="10193191" cy="4946904"/>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E9A3E5B0-B483-6F42-B0E7-154313FFE810}"/>
              </a:ext>
            </a:extLst>
          </p:cNvPr>
          <p:cNvPicPr>
            <a:picLocks noChangeAspect="1"/>
          </p:cNvPicPr>
          <p:nvPr/>
        </p:nvPicPr>
        <p:blipFill>
          <a:blip r:embed="rId2"/>
          <a:stretch>
            <a:fillRect/>
          </a:stretch>
        </p:blipFill>
        <p:spPr>
          <a:xfrm>
            <a:off x="813150" y="1087699"/>
            <a:ext cx="10608839" cy="4246301"/>
          </a:xfrm>
          <a:prstGeom prst="rect">
            <a:avLst/>
          </a:prstGeom>
        </p:spPr>
      </p:pic>
      <p:sp>
        <p:nvSpPr>
          <p:cNvPr id="2" name="TextBox 1">
            <a:extLst>
              <a:ext uri="{FF2B5EF4-FFF2-40B4-BE49-F238E27FC236}">
                <a16:creationId xmlns:a16="http://schemas.microsoft.com/office/drawing/2014/main" id="{0A15E902-F22E-3029-EF67-B6A32D4502AE}"/>
              </a:ext>
            </a:extLst>
          </p:cNvPr>
          <p:cNvSpPr txBox="1"/>
          <p:nvPr/>
        </p:nvSpPr>
        <p:spPr>
          <a:xfrm>
            <a:off x="813150" y="5507665"/>
            <a:ext cx="10127752" cy="1379865"/>
          </a:xfrm>
          <a:prstGeom prst="rect">
            <a:avLst/>
          </a:prstGeom>
          <a:noFill/>
        </p:spPr>
        <p:txBody>
          <a:bodyPr wrap="square" rtlCol="0">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1800" dirty="0">
                <a:latin typeface="Abadi" panose="020B0604020104020204" pitchFamily="34" charset="0"/>
                <a:hlinkClick r:id="rId3"/>
              </a:rPr>
              <a:t>https://github.com/snc4shiva/Data-Science-Capstone-Project/blob/main/Lab%20-%20Data%20Collection%20API.ipynb</a:t>
            </a:r>
            <a:endParaRPr lang="en-US" sz="1800" dirty="0">
              <a:latin typeface="Abadi" panose="020B0604020104020204" pitchFamily="34" charset="0"/>
            </a:endParaRPr>
          </a:p>
          <a:p>
            <a:endParaRPr lang="en-IN" dirty="0"/>
          </a:p>
        </p:txBody>
      </p:sp>
    </p:spTree>
    <p:extLst>
      <p:ext uri="{BB962C8B-B14F-4D97-AF65-F5344CB8AC3E}">
        <p14:creationId xmlns:p14="http://schemas.microsoft.com/office/powerpoint/2010/main" val="218496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screenshot of a computer&#10;&#10;Description automatically generated">
            <a:extLst>
              <a:ext uri="{FF2B5EF4-FFF2-40B4-BE49-F238E27FC236}">
                <a16:creationId xmlns:a16="http://schemas.microsoft.com/office/drawing/2014/main" id="{74BFA3F1-CDCF-24B5-3B35-8B05889F35AA}"/>
              </a:ext>
            </a:extLst>
          </p:cNvPr>
          <p:cNvPicPr>
            <a:picLocks noChangeAspect="1"/>
          </p:cNvPicPr>
          <p:nvPr/>
        </p:nvPicPr>
        <p:blipFill>
          <a:blip r:embed="rId2"/>
          <a:stretch>
            <a:fillRect/>
          </a:stretch>
        </p:blipFill>
        <p:spPr>
          <a:xfrm>
            <a:off x="762000" y="1277313"/>
            <a:ext cx="10668000" cy="4047883"/>
          </a:xfrm>
          <a:prstGeom prst="rect">
            <a:avLst/>
          </a:prstGeom>
        </p:spPr>
      </p:pic>
      <p:sp>
        <p:nvSpPr>
          <p:cNvPr id="2" name="TextBox 1">
            <a:extLst>
              <a:ext uri="{FF2B5EF4-FFF2-40B4-BE49-F238E27FC236}">
                <a16:creationId xmlns:a16="http://schemas.microsoft.com/office/drawing/2014/main" id="{1E59CB4D-BA7E-40DA-AD09-07996045A806}"/>
              </a:ext>
            </a:extLst>
          </p:cNvPr>
          <p:cNvSpPr txBox="1"/>
          <p:nvPr/>
        </p:nvSpPr>
        <p:spPr>
          <a:xfrm>
            <a:off x="770011" y="5571460"/>
            <a:ext cx="10298482" cy="1379865"/>
          </a:xfrm>
          <a:prstGeom prst="rect">
            <a:avLst/>
          </a:prstGeom>
          <a:noFill/>
        </p:spPr>
        <p:txBody>
          <a:bodyPr wrap="square" rtlCol="0">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https://github.com/snc4shiva/Data-Science-Capstone-Project/blob/main/Lab%20-%20Data%20Collection%20with%20Web%20Scraping.ipynb</a:t>
            </a:r>
            <a:endParaRPr lang="en-US" sz="1800" dirty="0">
              <a:solidFill>
                <a:schemeClr val="accent3">
                  <a:lumMod val="25000"/>
                </a:schemeClr>
              </a:solidFill>
              <a:latin typeface="Abadi" panose="020B0604020104020204" pitchFamily="34" charset="0"/>
            </a:endParaRPr>
          </a:p>
          <a:p>
            <a:endParaRPr lang="en-IN" dirty="0"/>
          </a:p>
        </p:txBody>
      </p:sp>
    </p:spTree>
    <p:extLst>
      <p:ext uri="{BB962C8B-B14F-4D97-AF65-F5344CB8AC3E}">
        <p14:creationId xmlns:p14="http://schemas.microsoft.com/office/powerpoint/2010/main" val="29498697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219</TotalTime>
  <Words>2079</Words>
  <Application>Microsoft Office PowerPoint</Application>
  <PresentationFormat>Widescreen</PresentationFormat>
  <Paragraphs>211</Paragraphs>
  <Slides>47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Arial MT</vt:lpstr>
      <vt:lpstr>Calibri</vt:lpstr>
      <vt:lpstr>Helvetica</vt:lpstr>
      <vt:lpstr>IBM Plex Mono SemiBold</vt:lpstr>
      <vt:lpstr>Custom Design</vt:lpstr>
      <vt:lpstr>PowerPoint Presentation</vt:lpstr>
      <vt:lpstr>PowerPoint Presentation</vt:lpstr>
      <vt:lpstr>Executive Summary</vt:lpstr>
      <vt:lpstr>Introduction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SHIVA SHANKAR.D.S</cp:lastModifiedBy>
  <cp:revision>267</cp:revision>
  <dcterms:created xsi:type="dcterms:W3CDTF">2021-04-29T18:58:34Z</dcterms:created>
  <dcterms:modified xsi:type="dcterms:W3CDTF">2025-02-24T09:09:18Z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